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1608" r:id="rId2"/>
    <p:sldId id="1606" r:id="rId3"/>
    <p:sldId id="1615" r:id="rId4"/>
    <p:sldId id="273" r:id="rId5"/>
    <p:sldId id="1604" r:id="rId6"/>
    <p:sldId id="2960" r:id="rId7"/>
    <p:sldId id="286" r:id="rId8"/>
    <p:sldId id="2961" r:id="rId9"/>
    <p:sldId id="2962" r:id="rId10"/>
    <p:sldId id="3148" r:id="rId11"/>
    <p:sldId id="1616" r:id="rId12"/>
    <p:sldId id="3149" r:id="rId13"/>
    <p:sldId id="1603" r:id="rId14"/>
    <p:sldId id="1389" r:id="rId15"/>
    <p:sldId id="2946" r:id="rId16"/>
    <p:sldId id="3011" r:id="rId17"/>
    <p:sldId id="3012" r:id="rId18"/>
    <p:sldId id="3147" r:id="rId19"/>
    <p:sldId id="3151" r:id="rId20"/>
    <p:sldId id="315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87"/>
    <p:restoredTop sz="94629"/>
  </p:normalViewPr>
  <p:slideViewPr>
    <p:cSldViewPr snapToGrid="0" snapToObjects="1">
      <p:cViewPr varScale="1">
        <p:scale>
          <a:sx n="110" d="100"/>
          <a:sy n="110" d="100"/>
        </p:scale>
        <p:origin x="21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47974736382483E-2"/>
          <c:y val="2.2209027166711578E-2"/>
          <c:w val="0.94630405052723499"/>
          <c:h val="0.95558194566657684"/>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 Q1</c:v>
                </c:pt>
                <c:pt idx="1">
                  <c:v>2020 Q2</c:v>
                </c:pt>
                <c:pt idx="2">
                  <c:v>2020 Q3</c:v>
                </c:pt>
                <c:pt idx="3">
                  <c:v>2020 Q4</c:v>
                </c:pt>
              </c:strCache>
            </c:strRef>
          </c:cat>
          <c:val>
            <c:numRef>
              <c:f>Sheet1!$B$2:$B$5</c:f>
              <c:numCache>
                <c:formatCode>0.0</c:formatCode>
                <c:ptCount val="4"/>
                <c:pt idx="0">
                  <c:v>3.8</c:v>
                </c:pt>
                <c:pt idx="1">
                  <c:v>3.8</c:v>
                </c:pt>
                <c:pt idx="2" formatCode="General">
                  <c:v>3.8</c:v>
                </c:pt>
                <c:pt idx="3" formatCode="General">
                  <c:v>3.8</c:v>
                </c:pt>
              </c:numCache>
            </c:numRef>
          </c:val>
          <c:extLst>
            <c:ext xmlns:c16="http://schemas.microsoft.com/office/drawing/2014/chart" uri="{C3380CC4-5D6E-409C-BE32-E72D297353CC}">
              <c16:uniqueId val="{00000000-7AB7-4031-9C92-0F008CFF29DF}"/>
            </c:ext>
          </c:extLst>
        </c:ser>
        <c:dLbls>
          <c:showLegendKey val="0"/>
          <c:showVal val="0"/>
          <c:showCatName val="0"/>
          <c:showSerName val="0"/>
          <c:showPercent val="0"/>
          <c:showBubbleSize val="0"/>
        </c:dLbls>
        <c:gapWidth val="0"/>
        <c:axId val="236932271"/>
        <c:axId val="238733407"/>
      </c:barChart>
      <c:catAx>
        <c:axId val="2369322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733407"/>
        <c:crosses val="autoZero"/>
        <c:auto val="1"/>
        <c:lblAlgn val="ctr"/>
        <c:lblOffset val="100"/>
        <c:noMultiLvlLbl val="0"/>
      </c:catAx>
      <c:valAx>
        <c:axId val="238733407"/>
        <c:scaling>
          <c:orientation val="minMax"/>
          <c:max val="5.4"/>
          <c:min val="3.4"/>
        </c:scaling>
        <c:delete val="1"/>
        <c:axPos val="l"/>
        <c:numFmt formatCode="0.0" sourceLinked="1"/>
        <c:majorTickMark val="out"/>
        <c:minorTickMark val="none"/>
        <c:tickLblPos val="nextTo"/>
        <c:crossAx val="236932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28893871046817E-2"/>
          <c:y val="2.6917761597326801E-2"/>
          <c:w val="0.93555878360621259"/>
          <c:h val="0.92743134228020818"/>
        </c:manualLayout>
      </c:layout>
      <c:areaChart>
        <c:grouping val="standard"/>
        <c:varyColors val="0"/>
        <c:ser>
          <c:idx val="0"/>
          <c:order val="0"/>
          <c:tx>
            <c:strRef>
              <c:f>Sheet1!$B$1</c:f>
              <c:strCache>
                <c:ptCount val="1"/>
                <c:pt idx="0">
                  <c:v>Series 1</c:v>
                </c:pt>
              </c:strCache>
            </c:strRef>
          </c:tx>
          <c:spPr>
            <a:solidFill>
              <a:srgbClr val="0070C0"/>
            </a:solidFill>
            <a:ln w="57150">
              <a:solidFill>
                <a:srgbClr val="0070C0"/>
              </a:solidFill>
            </a:ln>
            <a:effectLst/>
          </c:spPr>
          <c:cat>
            <c:strRef>
              <c:f>Sheet1!$A$2:$A$101</c:f>
              <c:strCache>
                <c:ptCount val="97"/>
                <c:pt idx="0">
                  <c:v>1/4</c:v>
                </c:pt>
                <c:pt idx="4">
                  <c:v>2/1</c:v>
                </c:pt>
                <c:pt idx="8">
                  <c:v>3/1</c:v>
                </c:pt>
                <c:pt idx="13">
                  <c:v>4/5</c:v>
                </c:pt>
                <c:pt idx="17">
                  <c:v>5/3</c:v>
                </c:pt>
                <c:pt idx="22">
                  <c:v>6/7</c:v>
                </c:pt>
                <c:pt idx="26">
                  <c:v>7/5</c:v>
                </c:pt>
                <c:pt idx="30">
                  <c:v>8/2</c:v>
                </c:pt>
                <c:pt idx="35">
                  <c:v>9/6</c:v>
                </c:pt>
                <c:pt idx="39">
                  <c:v>10/4</c:v>
                </c:pt>
                <c:pt idx="43">
                  <c:v>11/1</c:v>
                </c:pt>
                <c:pt idx="48">
                  <c:v>12/6</c:v>
                </c:pt>
                <c:pt idx="52">
                  <c:v>1/3</c:v>
                </c:pt>
                <c:pt idx="56">
                  <c:v>1/31</c:v>
                </c:pt>
                <c:pt idx="61">
                  <c:v>3/7</c:v>
                </c:pt>
                <c:pt idx="65">
                  <c:v>4/4</c:v>
                </c:pt>
                <c:pt idx="69">
                  <c:v>5/2</c:v>
                </c:pt>
                <c:pt idx="74">
                  <c:v>6/6</c:v>
                </c:pt>
                <c:pt idx="78">
                  <c:v>7/3</c:v>
                </c:pt>
                <c:pt idx="82">
                  <c:v>8/1</c:v>
                </c:pt>
                <c:pt idx="87">
                  <c:v>9/5</c:v>
                </c:pt>
                <c:pt idx="91">
                  <c:v>10/3</c:v>
                </c:pt>
                <c:pt idx="96">
                  <c:v>11/7</c:v>
                </c:pt>
              </c:strCache>
            </c:strRef>
          </c:cat>
          <c:val>
            <c:numRef>
              <c:f>Sheet1!$B$2:$B$101</c:f>
              <c:numCache>
                <c:formatCode>General</c:formatCode>
                <c:ptCount val="100"/>
                <c:pt idx="0">
                  <c:v>3.95</c:v>
                </c:pt>
                <c:pt idx="1">
                  <c:v>3.99</c:v>
                </c:pt>
                <c:pt idx="2">
                  <c:v>4.04</c:v>
                </c:pt>
                <c:pt idx="3">
                  <c:v>4.1500000000000004</c:v>
                </c:pt>
                <c:pt idx="4">
                  <c:v>4.22</c:v>
                </c:pt>
                <c:pt idx="5">
                  <c:v>4.32</c:v>
                </c:pt>
                <c:pt idx="6">
                  <c:v>4.38</c:v>
                </c:pt>
                <c:pt idx="7">
                  <c:v>4.4000000000000004</c:v>
                </c:pt>
                <c:pt idx="8">
                  <c:v>4.43</c:v>
                </c:pt>
                <c:pt idx="9">
                  <c:v>4.46</c:v>
                </c:pt>
                <c:pt idx="10">
                  <c:v>4.4400000000000004</c:v>
                </c:pt>
                <c:pt idx="11">
                  <c:v>4.45</c:v>
                </c:pt>
                <c:pt idx="12">
                  <c:v>4.4400000000000004</c:v>
                </c:pt>
                <c:pt idx="13">
                  <c:v>4.4000000000000004</c:v>
                </c:pt>
                <c:pt idx="14">
                  <c:v>4.42</c:v>
                </c:pt>
                <c:pt idx="15">
                  <c:v>4.47</c:v>
                </c:pt>
                <c:pt idx="16">
                  <c:v>4.58</c:v>
                </c:pt>
                <c:pt idx="17">
                  <c:v>4.55</c:v>
                </c:pt>
                <c:pt idx="18">
                  <c:v>4.55</c:v>
                </c:pt>
                <c:pt idx="19">
                  <c:v>4.6100000000000003</c:v>
                </c:pt>
                <c:pt idx="20">
                  <c:v>4.66</c:v>
                </c:pt>
                <c:pt idx="21">
                  <c:v>4.5599999999999996</c:v>
                </c:pt>
                <c:pt idx="22">
                  <c:v>4.54</c:v>
                </c:pt>
                <c:pt idx="23">
                  <c:v>4.62</c:v>
                </c:pt>
                <c:pt idx="24">
                  <c:v>4.57</c:v>
                </c:pt>
                <c:pt idx="25">
                  <c:v>4.55</c:v>
                </c:pt>
                <c:pt idx="26">
                  <c:v>4.5199999999999996</c:v>
                </c:pt>
                <c:pt idx="27">
                  <c:v>4.53</c:v>
                </c:pt>
                <c:pt idx="28">
                  <c:v>4.5199999999999996</c:v>
                </c:pt>
                <c:pt idx="29">
                  <c:v>4.54</c:v>
                </c:pt>
                <c:pt idx="30" formatCode="0.00">
                  <c:v>4.5999999999999996</c:v>
                </c:pt>
                <c:pt idx="31">
                  <c:v>4.59</c:v>
                </c:pt>
                <c:pt idx="32">
                  <c:v>4.53</c:v>
                </c:pt>
                <c:pt idx="33">
                  <c:v>4.51</c:v>
                </c:pt>
                <c:pt idx="34">
                  <c:v>4.5199999999999996</c:v>
                </c:pt>
                <c:pt idx="35">
                  <c:v>4.54</c:v>
                </c:pt>
                <c:pt idx="36">
                  <c:v>4.5999999999999996</c:v>
                </c:pt>
                <c:pt idx="37">
                  <c:v>4.6500000000000004</c:v>
                </c:pt>
                <c:pt idx="38">
                  <c:v>4.72</c:v>
                </c:pt>
                <c:pt idx="39">
                  <c:v>4.71</c:v>
                </c:pt>
                <c:pt idx="40" formatCode="0.00">
                  <c:v>4.9000000000000004</c:v>
                </c:pt>
                <c:pt idx="41">
                  <c:v>4.8499999999999996</c:v>
                </c:pt>
                <c:pt idx="42">
                  <c:v>4.8600000000000003</c:v>
                </c:pt>
                <c:pt idx="43">
                  <c:v>4.83</c:v>
                </c:pt>
                <c:pt idx="44">
                  <c:v>4.9400000000000004</c:v>
                </c:pt>
                <c:pt idx="45">
                  <c:v>4.9400000000000004</c:v>
                </c:pt>
                <c:pt idx="46">
                  <c:v>4.8099999999999996</c:v>
                </c:pt>
                <c:pt idx="47">
                  <c:v>4.8099999999999996</c:v>
                </c:pt>
                <c:pt idx="48">
                  <c:v>4.75</c:v>
                </c:pt>
                <c:pt idx="49">
                  <c:v>4.63</c:v>
                </c:pt>
                <c:pt idx="50">
                  <c:v>4.62</c:v>
                </c:pt>
                <c:pt idx="51">
                  <c:v>4.55</c:v>
                </c:pt>
                <c:pt idx="52">
                  <c:v>4.51</c:v>
                </c:pt>
                <c:pt idx="53">
                  <c:v>4.45</c:v>
                </c:pt>
                <c:pt idx="54">
                  <c:v>4.45</c:v>
                </c:pt>
                <c:pt idx="55">
                  <c:v>4.45</c:v>
                </c:pt>
                <c:pt idx="56">
                  <c:v>4.46</c:v>
                </c:pt>
                <c:pt idx="57">
                  <c:v>4.41</c:v>
                </c:pt>
                <c:pt idx="58">
                  <c:v>4.37</c:v>
                </c:pt>
                <c:pt idx="59">
                  <c:v>4.3499999999999996</c:v>
                </c:pt>
                <c:pt idx="60">
                  <c:v>4.3499999999999996</c:v>
                </c:pt>
                <c:pt idx="61">
                  <c:v>4.41</c:v>
                </c:pt>
                <c:pt idx="62">
                  <c:v>4.3099999999999996</c:v>
                </c:pt>
                <c:pt idx="63">
                  <c:v>4.28</c:v>
                </c:pt>
                <c:pt idx="64">
                  <c:v>4.0599999999999996</c:v>
                </c:pt>
                <c:pt idx="65">
                  <c:v>4.08</c:v>
                </c:pt>
                <c:pt idx="66">
                  <c:v>4.12</c:v>
                </c:pt>
                <c:pt idx="67">
                  <c:v>4.17</c:v>
                </c:pt>
                <c:pt idx="68">
                  <c:v>4.2</c:v>
                </c:pt>
                <c:pt idx="69">
                  <c:v>4.1399999999999997</c:v>
                </c:pt>
                <c:pt idx="70">
                  <c:v>4.0999999999999996</c:v>
                </c:pt>
                <c:pt idx="71">
                  <c:v>4.07</c:v>
                </c:pt>
                <c:pt idx="72">
                  <c:v>4.0599999999999996</c:v>
                </c:pt>
                <c:pt idx="73">
                  <c:v>3.99</c:v>
                </c:pt>
                <c:pt idx="74">
                  <c:v>3.82</c:v>
                </c:pt>
                <c:pt idx="75">
                  <c:v>3.82</c:v>
                </c:pt>
                <c:pt idx="76">
                  <c:v>3.84</c:v>
                </c:pt>
                <c:pt idx="77">
                  <c:v>3.73</c:v>
                </c:pt>
                <c:pt idx="78">
                  <c:v>3.75</c:v>
                </c:pt>
                <c:pt idx="79">
                  <c:v>3.75</c:v>
                </c:pt>
                <c:pt idx="80">
                  <c:v>3.81</c:v>
                </c:pt>
                <c:pt idx="81">
                  <c:v>3.75</c:v>
                </c:pt>
                <c:pt idx="82">
                  <c:v>3.75</c:v>
                </c:pt>
                <c:pt idx="83">
                  <c:v>3.6</c:v>
                </c:pt>
                <c:pt idx="84">
                  <c:v>3.6</c:v>
                </c:pt>
                <c:pt idx="85">
                  <c:v>3.55</c:v>
                </c:pt>
                <c:pt idx="86">
                  <c:v>3.58</c:v>
                </c:pt>
                <c:pt idx="87">
                  <c:v>3.49</c:v>
                </c:pt>
                <c:pt idx="88">
                  <c:v>3.56</c:v>
                </c:pt>
                <c:pt idx="89">
                  <c:v>3.73</c:v>
                </c:pt>
                <c:pt idx="90">
                  <c:v>3.64</c:v>
                </c:pt>
                <c:pt idx="91">
                  <c:v>3.65</c:v>
                </c:pt>
                <c:pt idx="92">
                  <c:v>3.57</c:v>
                </c:pt>
                <c:pt idx="93">
                  <c:v>3.69</c:v>
                </c:pt>
                <c:pt idx="94">
                  <c:v>3.75</c:v>
                </c:pt>
                <c:pt idx="95">
                  <c:v>3.78</c:v>
                </c:pt>
                <c:pt idx="96">
                  <c:v>3.69</c:v>
                </c:pt>
                <c:pt idx="97">
                  <c:v>3.75</c:v>
                </c:pt>
                <c:pt idx="98">
                  <c:v>3.66</c:v>
                </c:pt>
                <c:pt idx="99">
                  <c:v>3.68</c:v>
                </c:pt>
              </c:numCache>
            </c:numRef>
          </c:val>
          <c:extLst>
            <c:ext xmlns:c16="http://schemas.microsoft.com/office/drawing/2014/chart" uri="{C3380CC4-5D6E-409C-BE32-E72D297353CC}">
              <c16:uniqueId val="{00000000-60D5-6143-B67A-92BB4EFF533C}"/>
            </c:ext>
          </c:extLst>
        </c:ser>
        <c:dLbls>
          <c:showLegendKey val="0"/>
          <c:showVal val="0"/>
          <c:showCatName val="0"/>
          <c:showSerName val="0"/>
          <c:showPercent val="0"/>
          <c:showBubbleSize val="0"/>
        </c:dLbls>
        <c:axId val="1306624352"/>
        <c:axId val="1306626128"/>
      </c:areaChart>
      <c:catAx>
        <c:axId val="1306624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306626128"/>
        <c:crosses val="autoZero"/>
        <c:auto val="1"/>
        <c:lblAlgn val="ctr"/>
        <c:lblOffset val="100"/>
        <c:noMultiLvlLbl val="0"/>
      </c:catAx>
      <c:valAx>
        <c:axId val="1306626128"/>
        <c:scaling>
          <c:orientation val="minMax"/>
          <c:max val="5.4"/>
          <c:min val="3.4"/>
        </c:scaling>
        <c:delete val="1"/>
        <c:axPos val="l"/>
        <c:numFmt formatCode="0.0" sourceLinked="0"/>
        <c:majorTickMark val="out"/>
        <c:minorTickMark val="none"/>
        <c:tickLblPos val="nextTo"/>
        <c:crossAx val="13066243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626776707932099E-2"/>
          <c:y val="2.71485236366459E-2"/>
          <c:w val="0.962746446584136"/>
          <c:h val="0.90602434125776399"/>
        </c:manualLayout>
      </c:layout>
      <c:barChart>
        <c:barDir val="col"/>
        <c:grouping val="clustered"/>
        <c:varyColors val="0"/>
        <c:ser>
          <c:idx val="0"/>
          <c:order val="0"/>
          <c:tx>
            <c:strRef>
              <c:f>Sheet1!$B$1</c:f>
              <c:strCache>
                <c:ptCount val="1"/>
                <c:pt idx="0">
                  <c:v>%</c:v>
                </c:pt>
              </c:strCache>
            </c:strRef>
          </c:tx>
          <c:spPr>
            <a:solidFill>
              <a:srgbClr val="0070C0"/>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14-4097-1849-90A4-842934EA76FA}"/>
              </c:ext>
            </c:extLst>
          </c:dPt>
          <c:dPt>
            <c:idx val="3"/>
            <c:invertIfNegative val="0"/>
            <c:bubble3D val="0"/>
            <c:spPr>
              <a:solidFill>
                <a:srgbClr val="0070C0"/>
              </a:solidFill>
              <a:ln>
                <a:noFill/>
              </a:ln>
              <a:effectLst/>
            </c:spPr>
            <c:extLst>
              <c:ext xmlns:c16="http://schemas.microsoft.com/office/drawing/2014/chart" uri="{C3380CC4-5D6E-409C-BE32-E72D297353CC}">
                <c16:uniqueId val="{00000012-971D-5141-8D92-1C96A655B473}"/>
              </c:ext>
            </c:extLst>
          </c:dPt>
          <c:dPt>
            <c:idx val="4"/>
            <c:invertIfNegative val="0"/>
            <c:bubble3D val="0"/>
            <c:spPr>
              <a:solidFill>
                <a:srgbClr val="0070C0"/>
              </a:solidFill>
              <a:ln>
                <a:noFill/>
              </a:ln>
              <a:effectLst/>
            </c:spPr>
            <c:extLst>
              <c:ext xmlns:c16="http://schemas.microsoft.com/office/drawing/2014/chart" uri="{C3380CC4-5D6E-409C-BE32-E72D297353CC}">
                <c16:uniqueId val="{00000010-1F40-4448-9643-A32811E3C52E}"/>
              </c:ext>
            </c:extLst>
          </c:dPt>
          <c:dPt>
            <c:idx val="5"/>
            <c:invertIfNegative val="0"/>
            <c:bubble3D val="0"/>
            <c:spPr>
              <a:solidFill>
                <a:srgbClr val="0070C0"/>
              </a:solidFill>
              <a:ln>
                <a:noFill/>
              </a:ln>
              <a:effectLst/>
            </c:spPr>
            <c:extLst>
              <c:ext xmlns:c16="http://schemas.microsoft.com/office/drawing/2014/chart" uri="{C3380CC4-5D6E-409C-BE32-E72D297353CC}">
                <c16:uniqueId val="{0000000E-090D-9A4A-900A-25D1C536B5BC}"/>
              </c:ext>
            </c:extLst>
          </c:dPt>
          <c:dPt>
            <c:idx val="6"/>
            <c:invertIfNegative val="0"/>
            <c:bubble3D val="0"/>
            <c:spPr>
              <a:solidFill>
                <a:srgbClr val="0070C0"/>
              </a:solidFill>
              <a:ln>
                <a:noFill/>
              </a:ln>
              <a:effectLst/>
            </c:spPr>
            <c:extLst>
              <c:ext xmlns:c16="http://schemas.microsoft.com/office/drawing/2014/chart" uri="{C3380CC4-5D6E-409C-BE32-E72D297353CC}">
                <c16:uniqueId val="{0000000C-3DB7-B04E-9401-8EDF485C4DBE}"/>
              </c:ext>
            </c:extLst>
          </c:dPt>
          <c:dPt>
            <c:idx val="7"/>
            <c:invertIfNegative val="0"/>
            <c:bubble3D val="0"/>
            <c:spPr>
              <a:solidFill>
                <a:srgbClr val="0070C0"/>
              </a:solidFill>
              <a:ln>
                <a:noFill/>
              </a:ln>
              <a:effectLst/>
            </c:spPr>
            <c:extLst>
              <c:ext xmlns:c16="http://schemas.microsoft.com/office/drawing/2014/chart" uri="{C3380CC4-5D6E-409C-BE32-E72D297353CC}">
                <c16:uniqueId val="{00000008-6270-C34D-8E84-547A76125791}"/>
              </c:ext>
            </c:extLst>
          </c:dPt>
          <c:dPt>
            <c:idx val="8"/>
            <c:invertIfNegative val="0"/>
            <c:bubble3D val="0"/>
            <c:spPr>
              <a:solidFill>
                <a:srgbClr val="FF0000"/>
              </a:solidFill>
              <a:ln>
                <a:noFill/>
              </a:ln>
              <a:effectLst/>
            </c:spPr>
            <c:extLst>
              <c:ext xmlns:c16="http://schemas.microsoft.com/office/drawing/2014/chart" uri="{C3380CC4-5D6E-409C-BE32-E72D297353CC}">
                <c16:uniqueId val="{00000006-32D1-8A4C-BCA5-C6ECBA7BBFE2}"/>
              </c:ext>
            </c:extLst>
          </c:dPt>
          <c:dPt>
            <c:idx val="9"/>
            <c:invertIfNegative val="0"/>
            <c:bubble3D val="0"/>
            <c:spPr>
              <a:solidFill>
                <a:srgbClr val="FF0000"/>
              </a:solidFill>
              <a:ln>
                <a:noFill/>
              </a:ln>
              <a:effectLst/>
            </c:spPr>
            <c:extLst>
              <c:ext xmlns:c16="http://schemas.microsoft.com/office/drawing/2014/chart" uri="{C3380CC4-5D6E-409C-BE32-E72D297353CC}">
                <c16:uniqueId val="{00000007-32D1-8A4C-BCA5-C6ECBA7BBFE2}"/>
              </c:ext>
            </c:extLst>
          </c:dPt>
          <c:dPt>
            <c:idx val="10"/>
            <c:invertIfNegative val="0"/>
            <c:bubble3D val="0"/>
            <c:spPr>
              <a:solidFill>
                <a:srgbClr val="FF0000"/>
              </a:solidFill>
              <a:ln>
                <a:noFill/>
              </a:ln>
              <a:effectLst/>
            </c:spPr>
            <c:extLst>
              <c:ext xmlns:c16="http://schemas.microsoft.com/office/drawing/2014/chart" uri="{C3380CC4-5D6E-409C-BE32-E72D297353CC}">
                <c16:uniqueId val="{00000002-0B41-1344-BB62-A179A2727039}"/>
              </c:ext>
            </c:extLst>
          </c:dPt>
          <c:dPt>
            <c:idx val="11"/>
            <c:invertIfNegative val="0"/>
            <c:bubble3D val="0"/>
            <c:spPr>
              <a:solidFill>
                <a:srgbClr val="FF0000"/>
              </a:solidFill>
              <a:ln>
                <a:noFill/>
              </a:ln>
              <a:effectLst/>
            </c:spPr>
            <c:extLst>
              <c:ext xmlns:c16="http://schemas.microsoft.com/office/drawing/2014/chart" uri="{C3380CC4-5D6E-409C-BE32-E72D297353CC}">
                <c16:uniqueId val="{00000000-2EA7-504F-BCFE-2DF7E47F8073}"/>
              </c:ext>
            </c:extLst>
          </c:dPt>
          <c:dPt>
            <c:idx val="12"/>
            <c:invertIfNegative val="0"/>
            <c:bubble3D val="0"/>
            <c:spPr>
              <a:solidFill>
                <a:srgbClr val="0070C0"/>
              </a:solidFill>
              <a:ln>
                <a:noFill/>
              </a:ln>
              <a:effectLst/>
            </c:spPr>
            <c:extLst>
              <c:ext xmlns:c16="http://schemas.microsoft.com/office/drawing/2014/chart" uri="{C3380CC4-5D6E-409C-BE32-E72D297353CC}">
                <c16:uniqueId val="{00000004-D920-834C-8EAE-376EAA61E555}"/>
              </c:ext>
            </c:extLst>
          </c:dPt>
          <c:dLbls>
            <c:dLbl>
              <c:idx val="0"/>
              <c:layout>
                <c:manualLayout>
                  <c:x val="-4.2984869325997247E-3"/>
                  <c:y val="7.0296514390536056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6E2-40C3-B9DC-041A75D04E4A}"/>
                </c:ext>
              </c:extLst>
            </c:dLbl>
            <c:dLbl>
              <c:idx val="1"/>
              <c:layout>
                <c:manualLayout>
                  <c:x val="-1.3134113900983487E-17"/>
                  <c:y val="1.0828103454421785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74B-4C3D-80F3-BB03AEF3D4A3}"/>
                </c:ext>
              </c:extLst>
            </c:dLbl>
            <c:dLbl>
              <c:idx val="2"/>
              <c:layout>
                <c:manualLayout>
                  <c:x val="0"/>
                  <c:y val="5.8582601064257581E-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097-1849-90A4-842934EA76FA}"/>
                </c:ext>
              </c:extLst>
            </c:dLbl>
            <c:dLbl>
              <c:idx val="3"/>
              <c:layout>
                <c:manualLayout>
                  <c:x val="0"/>
                  <c:y val="6.7311924769101542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71D-5141-8D92-1C96A655B473}"/>
                </c:ext>
              </c:extLst>
            </c:dLbl>
            <c:dLbl>
              <c:idx val="4"/>
              <c:layout>
                <c:manualLayout>
                  <c:x val="0"/>
                  <c:y val="5.8582601064257581E-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F40-4448-9643-A32811E3C52E}"/>
                </c:ext>
              </c:extLst>
            </c:dLbl>
            <c:dLbl>
              <c:idx val="5"/>
              <c:layout>
                <c:manualLayout>
                  <c:x val="-1.4328289775332416E-3"/>
                  <c:y val="4.682736988154244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0D-9A4A-900A-25D1C536B5BC}"/>
                </c:ext>
              </c:extLst>
            </c:dLbl>
            <c:dLbl>
              <c:idx val="6"/>
              <c:layout>
                <c:manualLayout>
                  <c:x val="-2.8656579550664831E-3"/>
                  <c:y val="2.553794941218198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B7-B04E-9401-8EDF485C4DBE}"/>
                </c:ext>
              </c:extLst>
            </c:dLbl>
            <c:dLbl>
              <c:idx val="7"/>
              <c:layout>
                <c:manualLayout>
                  <c:x val="-1.4328289775332416E-3"/>
                  <c:y val="2.5639565708080901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70-C34D-8E84-547A76125791}"/>
                </c:ext>
              </c:extLst>
            </c:dLbl>
            <c:dLbl>
              <c:idx val="8"/>
              <c:layout>
                <c:manualLayout>
                  <c:x val="-1.0507291120786789E-16"/>
                  <c:y val="4.612412059563905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D1-8A4C-BCA5-C6ECBA7BBFE2}"/>
                </c:ext>
              </c:extLst>
            </c:dLbl>
            <c:dLbl>
              <c:idx val="9"/>
              <c:layout>
                <c:manualLayout>
                  <c:x val="0"/>
                  <c:y val="4.9246805498183565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D1-8A4C-BCA5-C6ECBA7BBFE2}"/>
                </c:ext>
              </c:extLst>
            </c:dLbl>
            <c:dLbl>
              <c:idx val="10"/>
              <c:layout>
                <c:manualLayout>
                  <c:x val="1.4328289775332416E-3"/>
                  <c:y val="3.267153855925875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41-1344-BB62-A179A2727039}"/>
                </c:ext>
              </c:extLst>
            </c:dLbl>
            <c:dLbl>
              <c:idx val="11"/>
              <c:layout>
                <c:manualLayout>
                  <c:x val="1.0507291120786789E-16"/>
                  <c:y val="5.1826209796789922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A7-504F-BCFE-2DF7E47F8073}"/>
                </c:ext>
              </c:extLst>
            </c:dLbl>
            <c:dLbl>
              <c:idx val="12"/>
              <c:layout>
                <c:manualLayout>
                  <c:x val="-1.0507291120786789E-16"/>
                  <c:y val="4.924680549818353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Calibri" panose="020F0502020204030204" pitchFamily="34" charset="0"/>
                      <a:ea typeface="Arial"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20-834C-8EAE-376EAA61E55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panose="020F0502020204030204" pitchFamily="34" charset="0"/>
                    <a:ea typeface="Arial"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Nov</c:v>
                </c:pt>
                <c:pt idx="1">
                  <c:v>Dec</c:v>
                </c:pt>
                <c:pt idx="2">
                  <c:v>Jan</c:v>
                </c:pt>
                <c:pt idx="3">
                  <c:v>Feb</c:v>
                </c:pt>
                <c:pt idx="4">
                  <c:v>Mar</c:v>
                </c:pt>
                <c:pt idx="5">
                  <c:v>Apr</c:v>
                </c:pt>
                <c:pt idx="6">
                  <c:v>May</c:v>
                </c:pt>
                <c:pt idx="7">
                  <c:v>June </c:v>
                </c:pt>
                <c:pt idx="8">
                  <c:v>Jul</c:v>
                </c:pt>
                <c:pt idx="9">
                  <c:v>Aug</c:v>
                </c:pt>
                <c:pt idx="10">
                  <c:v>Sep</c:v>
                </c:pt>
                <c:pt idx="11">
                  <c:v>Oct</c:v>
                </c:pt>
              </c:strCache>
            </c:strRef>
          </c:cat>
          <c:val>
            <c:numRef>
              <c:f>Sheet1!$B$2:$B$13</c:f>
              <c:numCache>
                <c:formatCode>0.0%</c:formatCode>
                <c:ptCount val="12"/>
                <c:pt idx="0">
                  <c:v>4.2000000000000003E-2</c:v>
                </c:pt>
                <c:pt idx="1">
                  <c:v>6.2E-2</c:v>
                </c:pt>
                <c:pt idx="2">
                  <c:v>4.5999999999999999E-2</c:v>
                </c:pt>
                <c:pt idx="3">
                  <c:v>2.9000000000000001E-2</c:v>
                </c:pt>
                <c:pt idx="4">
                  <c:v>2.4E-2</c:v>
                </c:pt>
                <c:pt idx="5">
                  <c:v>1.7000000000000001E-2</c:v>
                </c:pt>
                <c:pt idx="6">
                  <c:v>2.7E-2</c:v>
                </c:pt>
                <c:pt idx="7">
                  <c:v>0</c:v>
                </c:pt>
                <c:pt idx="8">
                  <c:v>-1.6E-2</c:v>
                </c:pt>
                <c:pt idx="9">
                  <c:v>-2.5999999999999999E-2</c:v>
                </c:pt>
                <c:pt idx="10">
                  <c:v>-2.7E-2</c:v>
                </c:pt>
                <c:pt idx="11">
                  <c:v>-4.2999999999999997E-2</c:v>
                </c:pt>
              </c:numCache>
            </c:numRef>
          </c:val>
          <c:extLst>
            <c:ext xmlns:c16="http://schemas.microsoft.com/office/drawing/2014/chart" uri="{C3380CC4-5D6E-409C-BE32-E72D297353CC}">
              <c16:uniqueId val="{00000000-2C38-114F-8742-0D30E6440A43}"/>
            </c:ext>
          </c:extLst>
        </c:ser>
        <c:dLbls>
          <c:dLblPos val="inEnd"/>
          <c:showLegendKey val="0"/>
          <c:showVal val="1"/>
          <c:showCatName val="0"/>
          <c:showSerName val="0"/>
          <c:showPercent val="0"/>
          <c:showBubbleSize val="0"/>
        </c:dLbls>
        <c:gapWidth val="20"/>
        <c:axId val="1228422144"/>
        <c:axId val="1228424464"/>
      </c:barChart>
      <c:catAx>
        <c:axId val="1228422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Arial" charset="0"/>
                <a:cs typeface="Calibri" panose="020F0502020204030204" pitchFamily="34" charset="0"/>
              </a:defRPr>
            </a:pPr>
            <a:endParaRPr lang="en-US"/>
          </a:p>
        </c:txPr>
        <c:crossAx val="1228424464"/>
        <c:crosses val="autoZero"/>
        <c:auto val="1"/>
        <c:lblAlgn val="ctr"/>
        <c:lblOffset val="100"/>
        <c:noMultiLvlLbl val="0"/>
      </c:catAx>
      <c:valAx>
        <c:axId val="1228424464"/>
        <c:scaling>
          <c:orientation val="minMax"/>
          <c:max val="7.0000000000000007E-2"/>
          <c:min val="-7.0000000000000007E-2"/>
        </c:scaling>
        <c:delete val="1"/>
        <c:axPos val="l"/>
        <c:numFmt formatCode="0.0%" sourceLinked="0"/>
        <c:majorTickMark val="out"/>
        <c:minorTickMark val="none"/>
        <c:tickLblPos val="nextTo"/>
        <c:crossAx val="122842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16516516516516E-2"/>
          <c:y val="0"/>
          <c:w val="0.96696696696696693"/>
          <c:h val="0.9290616797900263"/>
        </c:manualLayout>
      </c:layout>
      <c:barChart>
        <c:barDir val="col"/>
        <c:grouping val="clustered"/>
        <c:varyColors val="0"/>
        <c:ser>
          <c:idx val="0"/>
          <c:order val="0"/>
          <c:tx>
            <c:strRef>
              <c:f>Sheet1!$B$1</c:f>
              <c:strCache>
                <c:ptCount val="1"/>
                <c:pt idx="0">
                  <c:v>Series 1</c:v>
                </c:pt>
              </c:strCache>
            </c:strRef>
          </c:tx>
          <c:spPr>
            <a:solidFill>
              <a:srgbClr val="0070C0"/>
            </a:solidFill>
            <a:effectLst>
              <a:outerShdw blurRad="50800" dist="38100" dir="18900000" algn="b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5-67DC-4922-8097-83BE3CCBA2F4}"/>
              </c:ext>
            </c:extLst>
          </c:dPt>
          <c:dPt>
            <c:idx val="1"/>
            <c:invertIfNegative val="0"/>
            <c:bubble3D val="0"/>
            <c:extLst>
              <c:ext xmlns:c16="http://schemas.microsoft.com/office/drawing/2014/chart" uri="{C3380CC4-5D6E-409C-BE32-E72D297353CC}">
                <c16:uniqueId val="{00000006-67DC-4922-8097-83BE3CCBA2F4}"/>
              </c:ext>
            </c:extLst>
          </c:dPt>
          <c:dPt>
            <c:idx val="2"/>
            <c:invertIfNegative val="0"/>
            <c:bubble3D val="0"/>
            <c:extLst>
              <c:ext xmlns:c16="http://schemas.microsoft.com/office/drawing/2014/chart" uri="{C3380CC4-5D6E-409C-BE32-E72D297353CC}">
                <c16:uniqueId val="{00000004-67DC-4922-8097-83BE3CCBA2F4}"/>
              </c:ext>
            </c:extLst>
          </c:dPt>
          <c:dPt>
            <c:idx val="3"/>
            <c:invertIfNegative val="0"/>
            <c:bubble3D val="0"/>
            <c:spPr>
              <a:solidFill>
                <a:srgbClr val="FFFF00"/>
              </a:solidFill>
              <a:effectLst>
                <a:outerShdw blurRad="50800" dist="38100" dir="18900000" algn="bl" rotWithShape="0">
                  <a:prstClr val="black">
                    <a:alpha val="40000"/>
                  </a:prstClr>
                </a:outerShdw>
              </a:effectLst>
            </c:spPr>
            <c:extLst>
              <c:ext xmlns:c16="http://schemas.microsoft.com/office/drawing/2014/chart" uri="{C3380CC4-5D6E-409C-BE32-E72D297353CC}">
                <c16:uniqueId val="{00000002-67DC-4922-8097-83BE3CCBA2F4}"/>
              </c:ext>
            </c:extLst>
          </c:dPt>
          <c:dPt>
            <c:idx val="4"/>
            <c:invertIfNegative val="0"/>
            <c:bubble3D val="0"/>
            <c:spPr>
              <a:solidFill>
                <a:srgbClr val="FF0000"/>
              </a:solidFill>
              <a:effectLst>
                <a:outerShdw blurRad="50800" dist="38100" dir="18900000" algn="bl" rotWithShape="0">
                  <a:prstClr val="black">
                    <a:alpha val="40000"/>
                  </a:prstClr>
                </a:outerShdw>
              </a:effectLst>
            </c:spPr>
            <c:extLst>
              <c:ext xmlns:c16="http://schemas.microsoft.com/office/drawing/2014/chart" uri="{C3380CC4-5D6E-409C-BE32-E72D297353CC}">
                <c16:uniqueId val="{00000003-67DC-4922-8097-83BE3CCBA2F4}"/>
              </c:ext>
            </c:extLst>
          </c:dPt>
          <c:dPt>
            <c:idx val="5"/>
            <c:invertIfNegative val="0"/>
            <c:bubble3D val="0"/>
            <c:spPr>
              <a:solidFill>
                <a:srgbClr val="FF0000"/>
              </a:solidFill>
              <a:effectLst>
                <a:outerShdw blurRad="50800" dist="38100" dir="18900000" algn="bl" rotWithShape="0">
                  <a:prstClr val="black">
                    <a:alpha val="40000"/>
                  </a:prstClr>
                </a:outerShdw>
              </a:effectLst>
            </c:spPr>
            <c:extLst>
              <c:ext xmlns:c16="http://schemas.microsoft.com/office/drawing/2014/chart" uri="{C3380CC4-5D6E-409C-BE32-E72D297353CC}">
                <c16:uniqueId val="{00000000-4AC9-4708-A3AF-3F8131E82D29}"/>
              </c:ext>
            </c:extLst>
          </c:dPt>
          <c:dPt>
            <c:idx val="6"/>
            <c:invertIfNegative val="0"/>
            <c:bubble3D val="0"/>
            <c:spPr>
              <a:solidFill>
                <a:srgbClr val="FF0000"/>
              </a:solidFill>
              <a:effectLst>
                <a:outerShdw blurRad="50800" dist="38100" dir="18900000" algn="bl" rotWithShape="0">
                  <a:prstClr val="black">
                    <a:alpha val="40000"/>
                  </a:prstClr>
                </a:outerShdw>
              </a:effectLst>
            </c:spPr>
            <c:extLst>
              <c:ext xmlns:c16="http://schemas.microsoft.com/office/drawing/2014/chart" uri="{C3380CC4-5D6E-409C-BE32-E72D297353CC}">
                <c16:uniqueId val="{00000000-CFCE-4AF7-81A8-2475B3917F73}"/>
              </c:ext>
            </c:extLst>
          </c:dPt>
          <c:dLbls>
            <c:spPr>
              <a:noFill/>
              <a:ln>
                <a:noFill/>
              </a:ln>
              <a:effectLst/>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December 2018</c:v>
                </c:pt>
                <c:pt idx="1">
                  <c:v>January 2019</c:v>
                </c:pt>
                <c:pt idx="2">
                  <c:v>February</c:v>
                </c:pt>
                <c:pt idx="3">
                  <c:v>March</c:v>
                </c:pt>
                <c:pt idx="4">
                  <c:v>April</c:v>
                </c:pt>
                <c:pt idx="5">
                  <c:v>May</c:v>
                </c:pt>
                <c:pt idx="6">
                  <c:v>June</c:v>
                </c:pt>
              </c:strCache>
            </c:strRef>
          </c:cat>
          <c:val>
            <c:numRef>
              <c:f>Sheet1!$B$2:$B$8</c:f>
              <c:numCache>
                <c:formatCode>#,##0</c:formatCode>
                <c:ptCount val="7"/>
                <c:pt idx="0">
                  <c:v>1340000</c:v>
                </c:pt>
                <c:pt idx="1">
                  <c:v>1410000</c:v>
                </c:pt>
                <c:pt idx="2">
                  <c:v>1440000</c:v>
                </c:pt>
                <c:pt idx="3">
                  <c:v>1470000</c:v>
                </c:pt>
                <c:pt idx="4">
                  <c:v>1610000</c:v>
                </c:pt>
                <c:pt idx="5">
                  <c:v>1690000</c:v>
                </c:pt>
                <c:pt idx="6">
                  <c:v>1700000</c:v>
                </c:pt>
              </c:numCache>
            </c:numRef>
          </c:val>
          <c:extLst>
            <c:ext xmlns:c16="http://schemas.microsoft.com/office/drawing/2014/chart" uri="{C3380CC4-5D6E-409C-BE32-E72D297353CC}">
              <c16:uniqueId val="{00000001-67DC-4922-8097-83BE3CCBA2F4}"/>
            </c:ext>
          </c:extLst>
        </c:ser>
        <c:dLbls>
          <c:showLegendKey val="0"/>
          <c:showVal val="0"/>
          <c:showCatName val="0"/>
          <c:showSerName val="0"/>
          <c:showPercent val="0"/>
          <c:showBubbleSize val="0"/>
        </c:dLbls>
        <c:gapWidth val="20"/>
        <c:axId val="292166640"/>
        <c:axId val="292165072"/>
      </c:barChart>
      <c:catAx>
        <c:axId val="292166640"/>
        <c:scaling>
          <c:orientation val="minMax"/>
        </c:scaling>
        <c:delete val="0"/>
        <c:axPos val="b"/>
        <c:numFmt formatCode="General" sourceLinked="1"/>
        <c:majorTickMark val="out"/>
        <c:minorTickMark val="none"/>
        <c:tickLblPos val="nextTo"/>
        <c:spPr>
          <a:ln w="38100">
            <a:solidFill>
              <a:schemeClr val="tx1"/>
            </a:solidFill>
          </a:ln>
        </c:spPr>
        <c:txPr>
          <a:bodyPr/>
          <a:lstStyle/>
          <a:p>
            <a:pPr>
              <a:defRPr sz="1400">
                <a:solidFill>
                  <a:schemeClr val="tx1"/>
                </a:solidFill>
              </a:defRPr>
            </a:pPr>
            <a:endParaRPr lang="en-US"/>
          </a:p>
        </c:txPr>
        <c:crossAx val="292165072"/>
        <c:crosses val="autoZero"/>
        <c:auto val="1"/>
        <c:lblAlgn val="ctr"/>
        <c:lblOffset val="100"/>
        <c:noMultiLvlLbl val="0"/>
      </c:catAx>
      <c:valAx>
        <c:axId val="292165072"/>
        <c:scaling>
          <c:orientation val="minMax"/>
          <c:max val="1800000"/>
          <c:min val="1200000"/>
        </c:scaling>
        <c:delete val="1"/>
        <c:axPos val="l"/>
        <c:numFmt formatCode="#,##0" sourceLinked="1"/>
        <c:majorTickMark val="out"/>
        <c:minorTickMark val="none"/>
        <c:tickLblPos val="nextTo"/>
        <c:crossAx val="292166640"/>
        <c:crosses val="autoZero"/>
        <c:crossBetween val="between"/>
      </c:valAx>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84751447758494E-2"/>
          <c:y val="3.5861578849631939E-2"/>
          <c:w val="0.92074130265282794"/>
          <c:h val="0.80003147899847815"/>
        </c:manualLayout>
      </c:layout>
      <c:lineChart>
        <c:grouping val="standard"/>
        <c:varyColors val="0"/>
        <c:ser>
          <c:idx val="0"/>
          <c:order val="0"/>
          <c:tx>
            <c:strRef>
              <c:f>Sheet1!$B$1</c:f>
              <c:strCache>
                <c:ptCount val="1"/>
                <c:pt idx="0">
                  <c:v>Series 1</c:v>
                </c:pt>
              </c:strCache>
            </c:strRef>
          </c:tx>
          <c:spPr>
            <a:ln w="76200" cap="rnd">
              <a:solidFill>
                <a:schemeClr val="accent1"/>
              </a:solidFill>
              <a:round/>
            </a:ln>
            <a:effectLst/>
          </c:spPr>
          <c:marker>
            <c:symbol val="none"/>
          </c:marker>
          <c:cat>
            <c:strRef>
              <c:f>Sheet1!$A$2:$A$14</c:f>
              <c:strCache>
                <c:ptCount val="13"/>
                <c:pt idx="0">
                  <c:v>Sept</c:v>
                </c:pt>
                <c:pt idx="1">
                  <c:v>Oct</c:v>
                </c:pt>
                <c:pt idx="2">
                  <c:v>Nov</c:v>
                </c:pt>
                <c:pt idx="3">
                  <c:v>Dec</c:v>
                </c:pt>
                <c:pt idx="4">
                  <c:v>January 2019</c:v>
                </c:pt>
                <c:pt idx="5">
                  <c:v>Feb</c:v>
                </c:pt>
                <c:pt idx="6">
                  <c:v>Mar</c:v>
                </c:pt>
                <c:pt idx="7">
                  <c:v>Apr</c:v>
                </c:pt>
                <c:pt idx="8">
                  <c:v>May</c:v>
                </c:pt>
                <c:pt idx="9">
                  <c:v>June</c:v>
                </c:pt>
                <c:pt idx="10">
                  <c:v>Jul</c:v>
                </c:pt>
                <c:pt idx="11">
                  <c:v>Aug</c:v>
                </c:pt>
                <c:pt idx="12">
                  <c:v>Sept</c:v>
                </c:pt>
              </c:strCache>
            </c:strRef>
          </c:cat>
          <c:val>
            <c:numRef>
              <c:f>Sheet1!$B$2:$B$14</c:f>
              <c:numCache>
                <c:formatCode>0.0</c:formatCode>
                <c:ptCount val="13"/>
                <c:pt idx="0">
                  <c:v>4.3</c:v>
                </c:pt>
                <c:pt idx="1">
                  <c:v>4.2</c:v>
                </c:pt>
                <c:pt idx="2" formatCode="0">
                  <c:v>4</c:v>
                </c:pt>
                <c:pt idx="3">
                  <c:v>3.6</c:v>
                </c:pt>
                <c:pt idx="4" formatCode="General">
                  <c:v>3.9</c:v>
                </c:pt>
                <c:pt idx="5" formatCode="General">
                  <c:v>3.5</c:v>
                </c:pt>
                <c:pt idx="6" formatCode="General">
                  <c:v>3.8</c:v>
                </c:pt>
                <c:pt idx="7" formatCode="General">
                  <c:v>4.2</c:v>
                </c:pt>
                <c:pt idx="8" formatCode="General">
                  <c:v>4.3</c:v>
                </c:pt>
                <c:pt idx="9" formatCode="General">
                  <c:v>4.3</c:v>
                </c:pt>
                <c:pt idx="10" formatCode="General">
                  <c:v>4.0999999999999996</c:v>
                </c:pt>
                <c:pt idx="11" formatCode="General">
                  <c:v>3.9</c:v>
                </c:pt>
                <c:pt idx="12" formatCode="General">
                  <c:v>4</c:v>
                </c:pt>
              </c:numCache>
            </c:numRef>
          </c:val>
          <c:smooth val="0"/>
          <c:extLst>
            <c:ext xmlns:c16="http://schemas.microsoft.com/office/drawing/2014/chart" uri="{C3380CC4-5D6E-409C-BE32-E72D297353CC}">
              <c16:uniqueId val="{00000000-1922-463D-9D25-5C40AAC2948C}"/>
            </c:ext>
          </c:extLst>
        </c:ser>
        <c:dLbls>
          <c:showLegendKey val="0"/>
          <c:showVal val="0"/>
          <c:showCatName val="0"/>
          <c:showSerName val="0"/>
          <c:showPercent val="0"/>
          <c:showBubbleSize val="0"/>
        </c:dLbls>
        <c:smooth val="0"/>
        <c:axId val="330187984"/>
        <c:axId val="330189160"/>
      </c:lineChart>
      <c:catAx>
        <c:axId val="330187984"/>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0189160"/>
        <c:crosses val="autoZero"/>
        <c:auto val="1"/>
        <c:lblAlgn val="ctr"/>
        <c:lblOffset val="100"/>
        <c:noMultiLvlLbl val="0"/>
      </c:catAx>
      <c:valAx>
        <c:axId val="330189160"/>
        <c:scaling>
          <c:orientation val="minMax"/>
          <c:min val="3.4"/>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3018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0C0"/>
            </a:solidFill>
            <a:ln>
              <a:noFill/>
            </a:ln>
            <a:effectLst>
              <a:outerShdw blurRad="50800" dist="38100" dir="18900000" algn="bl" rotWithShape="0">
                <a:prstClr val="black">
                  <a:alpha val="40000"/>
                </a:prstClr>
              </a:outerShdw>
            </a:effectLst>
          </c:spPr>
          <c:invertIfNegative val="0"/>
          <c:dPt>
            <c:idx val="2"/>
            <c:invertIfNegative val="0"/>
            <c:bubble3D val="0"/>
            <c:spPr>
              <a:solidFill>
                <a:srgbClr val="00B0F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0-2D9A-4A2A-A2D6-16B3D4E0C8E9}"/>
              </c:ext>
            </c:extLst>
          </c:dPt>
          <c:dPt>
            <c:idx val="3"/>
            <c:invertIfNegative val="0"/>
            <c:bubble3D val="0"/>
            <c:spPr>
              <a:solidFill>
                <a:srgbClr val="5DD5FF"/>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2D9A-4A2A-A2D6-16B3D4E0C8E9}"/>
              </c:ext>
            </c:extLst>
          </c:dPt>
          <c:dPt>
            <c:idx val="4"/>
            <c:invertIfNegative val="0"/>
            <c:bubble3D val="0"/>
            <c:spPr>
              <a:solidFill>
                <a:srgbClr val="5DD5FF"/>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2-2D9A-4A2A-A2D6-16B3D4E0C8E9}"/>
              </c:ext>
            </c:extLst>
          </c:dPt>
          <c:dPt>
            <c:idx val="5"/>
            <c:invertIfNegative val="0"/>
            <c:bubble3D val="0"/>
            <c:spPr>
              <a:solidFill>
                <a:srgbClr val="5DD5FF"/>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2D9A-4A2A-A2D6-16B3D4E0C8E9}"/>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2021</c:v>
                </c:pt>
                <c:pt idx="2">
                  <c:v>2022</c:v>
                </c:pt>
                <c:pt idx="3">
                  <c:v>2023</c:v>
                </c:pt>
                <c:pt idx="4">
                  <c:v>2024</c:v>
                </c:pt>
                <c:pt idx="5">
                  <c:v>2025</c:v>
                </c:pt>
              </c:numCache>
            </c:numRef>
          </c:cat>
          <c:val>
            <c:numRef>
              <c:f>Sheet1!$B$2:$B$7</c:f>
              <c:numCache>
                <c:formatCode>0.0%</c:formatCode>
                <c:ptCount val="6"/>
                <c:pt idx="0">
                  <c:v>0.34200000000000003</c:v>
                </c:pt>
                <c:pt idx="1">
                  <c:v>0.29299999999999998</c:v>
                </c:pt>
                <c:pt idx="2">
                  <c:v>0.14599999999999999</c:v>
                </c:pt>
                <c:pt idx="3">
                  <c:v>7.2999999999999995E-2</c:v>
                </c:pt>
                <c:pt idx="4">
                  <c:v>7.2999999999999995E-2</c:v>
                </c:pt>
                <c:pt idx="5">
                  <c:v>7.2999999999999995E-2</c:v>
                </c:pt>
              </c:numCache>
            </c:numRef>
          </c:val>
          <c:extLst>
            <c:ext xmlns:c16="http://schemas.microsoft.com/office/drawing/2014/chart" uri="{C3380CC4-5D6E-409C-BE32-E72D297353CC}">
              <c16:uniqueId val="{00000000-7703-4838-BCAB-3209B866D891}"/>
            </c:ext>
          </c:extLst>
        </c:ser>
        <c:dLbls>
          <c:showLegendKey val="0"/>
          <c:showVal val="0"/>
          <c:showCatName val="0"/>
          <c:showSerName val="0"/>
          <c:showPercent val="0"/>
          <c:showBubbleSize val="0"/>
        </c:dLbls>
        <c:gapWidth val="20"/>
        <c:overlap val="-27"/>
        <c:axId val="221580799"/>
        <c:axId val="310904703"/>
      </c:barChart>
      <c:catAx>
        <c:axId val="221580799"/>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0904703"/>
        <c:crosses val="autoZero"/>
        <c:auto val="1"/>
        <c:lblAlgn val="ctr"/>
        <c:lblOffset val="100"/>
        <c:noMultiLvlLbl val="0"/>
      </c:catAx>
      <c:valAx>
        <c:axId val="310904703"/>
        <c:scaling>
          <c:orientation val="minMax"/>
        </c:scaling>
        <c:delete val="1"/>
        <c:axPos val="l"/>
        <c:numFmt formatCode="0.0%" sourceLinked="1"/>
        <c:majorTickMark val="none"/>
        <c:minorTickMark val="none"/>
        <c:tickLblPos val="nextTo"/>
        <c:crossAx val="221580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0C0"/>
            </a:solidFill>
            <a:ln>
              <a:noFill/>
            </a:ln>
            <a:effectLst>
              <a:outerShdw blurRad="50800" dist="38100" dir="18900000" algn="bl" rotWithShape="0">
                <a:prstClr val="black">
                  <a:alpha val="40000"/>
                </a:prstClr>
              </a:outerShdw>
            </a:effectLst>
          </c:spPr>
          <c:invertIfNegative val="0"/>
          <c:dPt>
            <c:idx val="0"/>
            <c:invertIfNegative val="0"/>
            <c:bubble3D val="0"/>
            <c:spPr>
              <a:solidFill>
                <a:srgbClr val="C0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D5DF-4889-AFA2-7A4B949CD70B}"/>
              </c:ext>
            </c:extLst>
          </c:dPt>
          <c:dPt>
            <c:idx val="3"/>
            <c:invertIfNegative val="0"/>
            <c:bubble3D val="0"/>
            <c:spPr>
              <a:solidFill>
                <a:schemeClr val="bg1">
                  <a:lumMod val="65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0-D5DF-4889-AFA2-7A4B949CD70B}"/>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2019-2020</c:v>
                </c:pt>
                <c:pt idx="1">
                  <c:v>2021</c:v>
                </c:pt>
                <c:pt idx="2">
                  <c:v>2022 or later</c:v>
                </c:pt>
                <c:pt idx="3">
                  <c:v>Didn't know</c:v>
                </c:pt>
              </c:strCache>
            </c:strRef>
          </c:cat>
          <c:val>
            <c:numRef>
              <c:f>Sheet1!$B$2:$B$5</c:f>
              <c:numCache>
                <c:formatCode>0%</c:formatCode>
                <c:ptCount val="4"/>
                <c:pt idx="0">
                  <c:v>0.53</c:v>
                </c:pt>
                <c:pt idx="1">
                  <c:v>0.14000000000000001</c:v>
                </c:pt>
                <c:pt idx="2">
                  <c:v>0.15</c:v>
                </c:pt>
                <c:pt idx="3">
                  <c:v>0.17</c:v>
                </c:pt>
              </c:numCache>
            </c:numRef>
          </c:val>
          <c:extLst>
            <c:ext xmlns:c16="http://schemas.microsoft.com/office/drawing/2014/chart" uri="{C3380CC4-5D6E-409C-BE32-E72D297353CC}">
              <c16:uniqueId val="{00000000-1CBF-4099-946B-D83A34F9B791}"/>
            </c:ext>
          </c:extLst>
        </c:ser>
        <c:dLbls>
          <c:showLegendKey val="0"/>
          <c:showVal val="0"/>
          <c:showCatName val="0"/>
          <c:showSerName val="0"/>
          <c:showPercent val="0"/>
          <c:showBubbleSize val="0"/>
        </c:dLbls>
        <c:gapWidth val="20"/>
        <c:overlap val="-27"/>
        <c:axId val="396800376"/>
        <c:axId val="311072376"/>
      </c:barChart>
      <c:catAx>
        <c:axId val="396800376"/>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11072376"/>
        <c:crosses val="autoZero"/>
        <c:auto val="1"/>
        <c:lblAlgn val="ctr"/>
        <c:lblOffset val="100"/>
        <c:noMultiLvlLbl val="0"/>
      </c:catAx>
      <c:valAx>
        <c:axId val="311072376"/>
        <c:scaling>
          <c:orientation val="minMax"/>
        </c:scaling>
        <c:delete val="1"/>
        <c:axPos val="l"/>
        <c:numFmt formatCode="0%" sourceLinked="1"/>
        <c:majorTickMark val="none"/>
        <c:minorTickMark val="none"/>
        <c:tickLblPos val="nextTo"/>
        <c:crossAx val="396800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0C0"/>
            </a:solidFill>
            <a:ln>
              <a:noFill/>
            </a:ln>
            <a:effectLst>
              <a:outerShdw blurRad="50800" dist="38100" dir="18900000" algn="bl" rotWithShape="0">
                <a:prstClr val="black">
                  <a:alpha val="40000"/>
                </a:prstClr>
              </a:outerShdw>
            </a:effectLst>
          </c:spPr>
          <c:invertIfNegative val="0"/>
          <c:dPt>
            <c:idx val="0"/>
            <c:invertIfNegative val="0"/>
            <c:bubble3D val="0"/>
            <c:spPr>
              <a:solidFill>
                <a:srgbClr val="FF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0-A649-4173-8559-FA01B5F2EA6A}"/>
              </c:ext>
            </c:extLst>
          </c:dPt>
          <c:dPt>
            <c:idx val="1"/>
            <c:invertIfNegative val="0"/>
            <c:bubble3D val="0"/>
            <c:spPr>
              <a:solidFill>
                <a:srgbClr val="0070C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A649-4173-8559-FA01B5F2EA6A}"/>
              </c:ext>
            </c:extLst>
          </c:dPt>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same or worse</c:v>
                </c:pt>
                <c:pt idx="1">
                  <c:v>Better</c:v>
                </c:pt>
              </c:strCache>
            </c:strRef>
          </c:cat>
          <c:val>
            <c:numRef>
              <c:f>Sheet1!$B$2:$B$3</c:f>
              <c:numCache>
                <c:formatCode>0%</c:formatCode>
                <c:ptCount val="2"/>
                <c:pt idx="0">
                  <c:v>0.56999999999999995</c:v>
                </c:pt>
                <c:pt idx="1">
                  <c:v>0.44</c:v>
                </c:pt>
              </c:numCache>
            </c:numRef>
          </c:val>
          <c:extLst>
            <c:ext xmlns:c16="http://schemas.microsoft.com/office/drawing/2014/chart" uri="{C3380CC4-5D6E-409C-BE32-E72D297353CC}">
              <c16:uniqueId val="{00000000-1CBF-4099-946B-D83A34F9B791}"/>
            </c:ext>
          </c:extLst>
        </c:ser>
        <c:dLbls>
          <c:showLegendKey val="0"/>
          <c:showVal val="0"/>
          <c:showCatName val="0"/>
          <c:showSerName val="0"/>
          <c:showPercent val="0"/>
          <c:showBubbleSize val="0"/>
        </c:dLbls>
        <c:gapWidth val="20"/>
        <c:overlap val="-27"/>
        <c:axId val="311070024"/>
        <c:axId val="396824976"/>
      </c:barChart>
      <c:catAx>
        <c:axId val="311070024"/>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6824976"/>
        <c:crosses val="autoZero"/>
        <c:auto val="1"/>
        <c:lblAlgn val="ctr"/>
        <c:lblOffset val="100"/>
        <c:noMultiLvlLbl val="0"/>
      </c:catAx>
      <c:valAx>
        <c:axId val="396824976"/>
        <c:scaling>
          <c:orientation val="minMax"/>
          <c:max val="0.70000000000000007"/>
        </c:scaling>
        <c:delete val="1"/>
        <c:axPos val="l"/>
        <c:numFmt formatCode="0%" sourceLinked="1"/>
        <c:majorTickMark val="out"/>
        <c:minorTickMark val="none"/>
        <c:tickLblPos val="nextTo"/>
        <c:crossAx val="311070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07282745839833E-2"/>
          <c:y val="2.3644178970694589E-2"/>
          <c:w val="0.96661998163262697"/>
          <c:h val="0.95271164205861081"/>
        </c:manualLayout>
      </c:layout>
      <c:barChart>
        <c:barDir val="col"/>
        <c:grouping val="clustered"/>
        <c:varyColors val="0"/>
        <c:ser>
          <c:idx val="0"/>
          <c:order val="0"/>
          <c:tx>
            <c:strRef>
              <c:f>Sheet1!$B$1</c:f>
              <c:strCache>
                <c:ptCount val="1"/>
                <c:pt idx="0">
                  <c:v>Series 1</c:v>
                </c:pt>
              </c:strCache>
            </c:strRef>
          </c:tx>
          <c:spPr>
            <a:solidFill>
              <a:srgbClr val="0070C0"/>
            </a:solidFill>
            <a:ln>
              <a:noFill/>
            </a:ln>
            <a:effectLst>
              <a:outerShdw blurRad="50800" dist="38100" dir="18900000" algn="bl" rotWithShape="0">
                <a:prstClr val="black">
                  <a:alpha val="40000"/>
                </a:prstClr>
              </a:outerShdw>
            </a:effectLst>
          </c:spPr>
          <c:invertIfNegative val="0"/>
          <c:dPt>
            <c:idx val="0"/>
            <c:invertIfNegative val="0"/>
            <c:bubble3D val="0"/>
            <c:spPr>
              <a:solidFill>
                <a:srgbClr val="00B05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5-4880-4711-A0FF-5E378F7A16B9}"/>
              </c:ext>
            </c:extLst>
          </c:dPt>
          <c:dPt>
            <c:idx val="1"/>
            <c:invertIfNegative val="0"/>
            <c:bubble3D val="0"/>
            <c:spPr>
              <a:solidFill>
                <a:srgbClr val="00B05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6-4880-4711-A0FF-5E378F7A16B9}"/>
              </c:ext>
            </c:extLst>
          </c:dPt>
          <c:dPt>
            <c:idx val="2"/>
            <c:invertIfNegative val="0"/>
            <c:bubble3D val="0"/>
            <c:spPr>
              <a:solidFill>
                <a:srgbClr val="FF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4880-4711-A0FF-5E378F7A16B9}"/>
              </c:ext>
            </c:extLst>
          </c:dPt>
          <c:dPt>
            <c:idx val="3"/>
            <c:invertIfNegative val="0"/>
            <c:bubble3D val="0"/>
            <c:spPr>
              <a:solidFill>
                <a:srgbClr val="00B05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7-4880-4711-A0FF-5E378F7A16B9}"/>
              </c:ext>
            </c:extLst>
          </c:dPt>
          <c:dPt>
            <c:idx val="4"/>
            <c:invertIfNegative val="0"/>
            <c:bubble3D val="0"/>
            <c:spPr>
              <a:solidFill>
                <a:srgbClr val="FF0000"/>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4-4880-4711-A0FF-5E378F7A16B9}"/>
              </c:ext>
            </c:extLst>
          </c:dPt>
          <c:dLbls>
            <c:dLbl>
              <c:idx val="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4880-4711-A0FF-5E378F7A16B9}"/>
                </c:ext>
              </c:extLst>
            </c:dLbl>
            <c:dLbl>
              <c:idx val="1"/>
              <c:spPr>
                <a:solidFill>
                  <a:schemeClr val="bg1"/>
                </a:solid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4880-4711-A0FF-5E378F7A16B9}"/>
                </c:ext>
              </c:extLst>
            </c:dLbl>
            <c:dLbl>
              <c:idx val="2"/>
              <c:tx>
                <c:rich>
                  <a:bodyPr/>
                  <a:lstStyle/>
                  <a:p>
                    <a:fld id="{27132E85-8290-4409-BB2F-271EF707567C}"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880-4711-A0FF-5E378F7A16B9}"/>
                </c:ext>
              </c:extLst>
            </c:dLbl>
            <c:dLbl>
              <c:idx val="3"/>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4880-4711-A0FF-5E378F7A16B9}"/>
                </c:ext>
              </c:extLst>
            </c:dLbl>
            <c:dLbl>
              <c:idx val="4"/>
              <c:tx>
                <c:rich>
                  <a:bodyPr/>
                  <a:lstStyle/>
                  <a:p>
                    <a:fld id="{F16A7E04-6CA4-4279-9736-5ED76291F959}"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80-4711-A0FF-5E378F7A16B9}"/>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1980</c:v>
                </c:pt>
                <c:pt idx="1">
                  <c:v>1981</c:v>
                </c:pt>
                <c:pt idx="3">
                  <c:v>2001</c:v>
                </c:pt>
              </c:numCache>
            </c:numRef>
          </c:cat>
          <c:val>
            <c:numRef>
              <c:f>Sheet1!$B$2:$B$6</c:f>
              <c:numCache>
                <c:formatCode>0.0%</c:formatCode>
                <c:ptCount val="5"/>
                <c:pt idx="0">
                  <c:v>6.0999999999999999E-2</c:v>
                </c:pt>
                <c:pt idx="1">
                  <c:v>3.5000000000000003E-2</c:v>
                </c:pt>
                <c:pt idx="2">
                  <c:v>-1.9E-2</c:v>
                </c:pt>
                <c:pt idx="3">
                  <c:v>6.6000000000000003E-2</c:v>
                </c:pt>
                <c:pt idx="4">
                  <c:v>-0.19700000000000001</c:v>
                </c:pt>
              </c:numCache>
            </c:numRef>
          </c:val>
          <c:extLst>
            <c:ext xmlns:c16="http://schemas.microsoft.com/office/drawing/2014/chart" uri="{C3380CC4-5D6E-409C-BE32-E72D297353CC}">
              <c16:uniqueId val="{00000000-4880-4711-A0FF-5E378F7A16B9}"/>
            </c:ext>
          </c:extLst>
        </c:ser>
        <c:dLbls>
          <c:showLegendKey val="0"/>
          <c:showVal val="0"/>
          <c:showCatName val="0"/>
          <c:showSerName val="0"/>
          <c:showPercent val="0"/>
          <c:showBubbleSize val="0"/>
        </c:dLbls>
        <c:gapWidth val="20"/>
        <c:overlap val="-27"/>
        <c:axId val="396826152"/>
        <c:axId val="311952784"/>
      </c:barChart>
      <c:catAx>
        <c:axId val="396826152"/>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1952784"/>
        <c:crosses val="autoZero"/>
        <c:auto val="1"/>
        <c:lblAlgn val="ctr"/>
        <c:lblOffset val="100"/>
        <c:noMultiLvlLbl val="0"/>
      </c:catAx>
      <c:valAx>
        <c:axId val="311952784"/>
        <c:scaling>
          <c:orientation val="minMax"/>
        </c:scaling>
        <c:delete val="1"/>
        <c:axPos val="l"/>
        <c:numFmt formatCode="0.0%" sourceLinked="1"/>
        <c:majorTickMark val="none"/>
        <c:minorTickMark val="none"/>
        <c:tickLblPos val="nextTo"/>
        <c:crossAx val="396826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AE2E0-583C-C840-A551-3CE1CBF27EB4}" type="datetimeFigureOut">
              <a:rPr lang="en-US" smtClean="0"/>
              <a:t>12/19/19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D8898-B9FA-1C4C-8EC1-75707F0B98F2}" type="slidenum">
              <a:rPr lang="en-US" smtClean="0"/>
              <a:t>‹#›</a:t>
            </a:fld>
            <a:endParaRPr lang="en-US"/>
          </a:p>
        </p:txBody>
      </p:sp>
    </p:spTree>
    <p:extLst>
      <p:ext uri="{BB962C8B-B14F-4D97-AF65-F5344CB8AC3E}">
        <p14:creationId xmlns:p14="http://schemas.microsoft.com/office/powerpoint/2010/main" val="189978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https://www.housingwire.com/articles/goldman-sachs-predicts-global-expansion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02104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https://pulsenomics.com/surveys/#home-price-expectations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877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https://news.move.com/2019-08-28-Home-Buyers-Gear-Up-for-Potential-2020-Recession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C44F5A-5136-4D7C-AFD9-C37F51CB1B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790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https://news.move.com/2019-08-28-Home-Buyers-Gear-Up-for-Potential-2020-Recession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44F5A-5136-4D7C-AFD9-C37F51CB1B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952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https://news.move.com/2019-08-28-Home-Buyers-Gear-Up-for-Potential-2020-Recession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44F5A-5136-4D7C-AFD9-C37F51CB1B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34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https://www.corelogic.com/blog/2019/03/housing-recessions-and-recoveries.aspx</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06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www.freddiemac.com</a:t>
            </a:r>
          </a:p>
          <a:p>
            <a:r>
              <a:rPr lang="en-US" dirty="0"/>
              <a:t>www.fanniemae.com</a:t>
            </a:r>
          </a:p>
          <a:p>
            <a:r>
              <a:rPr lang="en-US" dirty="0"/>
              <a:t>www.nar.realtor/</a:t>
            </a:r>
          </a:p>
          <a:p>
            <a:r>
              <a:rPr lang="en-US" dirty="0"/>
              <a:t>www.pulsenomics.com</a:t>
            </a:r>
          </a:p>
          <a:p>
            <a:r>
              <a:rPr lang="en-US" dirty="0"/>
              <a:t>www.mba.org</a:t>
            </a:r>
          </a:p>
          <a:p>
            <a:r>
              <a:rPr lang="en-US" dirty="0"/>
              <a:t>www.zelmanassociates.com (subscription required)</a:t>
            </a:r>
          </a:p>
          <a:p>
            <a:r>
              <a:rPr lang="en-US" dirty="0"/>
              <a:t>wsj.com (subscription required)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49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chemeClr val="tx1"/>
                </a:solidFill>
              </a:rPr>
              <a:t>http://www.freddiemac.com/research/forecast/20191127_housing_market_continues_to_stand_firm.page?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ABAC0-D258-DB4E-A834-6A7807ABCA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10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https://blog.firstam.com/economics/the-dynamic-forces-that-re-shaped-housing-affordability-in-2019</a:t>
            </a:r>
          </a:p>
        </p:txBody>
      </p:sp>
      <p:sp>
        <p:nvSpPr>
          <p:cNvPr id="4" name="Slide Number Placeholder 3"/>
          <p:cNvSpPr>
            <a:spLocks noGrp="1"/>
          </p:cNvSpPr>
          <p:nvPr>
            <p:ph type="sldNum" sz="quarter" idx="5"/>
          </p:nvPr>
        </p:nvSpPr>
        <p:spPr/>
        <p:txBody>
          <a:bodyPr/>
          <a:lstStyle/>
          <a:p>
            <a:fld id="{564A7694-F0F1-42C9-BC56-1663342B6C63}" type="slidenum">
              <a:rPr lang="en-US" smtClean="0"/>
              <a:t>5</a:t>
            </a:fld>
            <a:endParaRPr lang="en-US"/>
          </a:p>
        </p:txBody>
      </p:sp>
    </p:spTree>
    <p:extLst>
      <p:ext uri="{BB962C8B-B14F-4D97-AF65-F5344CB8AC3E}">
        <p14:creationId xmlns:p14="http://schemas.microsoft.com/office/powerpoint/2010/main" val="192689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err="1"/>
              <a:t>nar.realtor</a:t>
            </a:r>
            <a:endParaRPr lang="en-US" altLang="en-US" dirty="0"/>
          </a:p>
          <a:p>
            <a:pPr eaLnBrk="1" hangingPunct="1">
              <a:spcBef>
                <a:spcPct val="0"/>
              </a:spcBef>
            </a:pPr>
            <a:r>
              <a:rPr lang="en-US" altLang="en-US" dirty="0"/>
              <a:t>https://www.nar.realtor/topics/existing-home-sales</a:t>
            </a:r>
          </a:p>
          <a:p>
            <a:pPr eaLnBrk="1" hangingPunct="1">
              <a:spcBef>
                <a:spcPct val="0"/>
              </a:spcBef>
            </a:pPr>
            <a:r>
              <a:rPr lang="en-US" altLang="en-US" dirty="0"/>
              <a:t>https://www.nar.realtor/newsroom/existing-home-sales-climb-1-9-in-october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55293-A01F-1A42-9F35-6A9EF9242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25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http://www.realtor.org/topics/existing-home-sales</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6945FA-8432-4B2E-A6F8-3B60D8ECD0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3009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http://www.realtor.org/topics/existing-home-sales</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6945FA-8432-4B2E-A6F8-3B60D8ECD0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1169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https://www.housingwire.com/articles/goldman-sachs-predicts-global-expansion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43374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https://www.wsj.com/graphics/econsurvey/</a:t>
            </a:r>
          </a:p>
        </p:txBody>
      </p:sp>
      <p:sp>
        <p:nvSpPr>
          <p:cNvPr id="4" name="Slide Number Placeholder 3"/>
          <p:cNvSpPr>
            <a:spLocks noGrp="1"/>
          </p:cNvSpPr>
          <p:nvPr>
            <p:ph type="sldNum" sz="quarter" idx="5"/>
          </p:nvPr>
        </p:nvSpPr>
        <p:spPr/>
        <p:txBody>
          <a:bodyPr/>
          <a:lstStyle/>
          <a:p>
            <a:fld id="{4DD4B903-A3CD-465A-903C-7ABA1CDDA67D}" type="slidenum">
              <a:rPr lang="en-US" smtClean="0"/>
              <a:t>13</a:t>
            </a:fld>
            <a:endParaRPr lang="en-US"/>
          </a:p>
        </p:txBody>
      </p:sp>
    </p:spTree>
    <p:extLst>
      <p:ext uri="{BB962C8B-B14F-4D97-AF65-F5344CB8AC3E}">
        <p14:creationId xmlns:p14="http://schemas.microsoft.com/office/powerpoint/2010/main" val="390290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E1FC47-4369-E442-B0BC-DF88402B1A16}" type="datetimeFigureOut">
              <a:rPr lang="en-US" smtClean="0"/>
              <a:t>12/19/19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184967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1FC47-4369-E442-B0BC-DF88402B1A16}" type="datetimeFigureOut">
              <a:rPr lang="en-US" smtClean="0"/>
              <a:t>12/19/19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202790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1FC47-4369-E442-B0BC-DF88402B1A16}" type="datetimeFigureOut">
              <a:rPr lang="en-US" smtClean="0"/>
              <a:t>12/19/19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419567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1FC47-4369-E442-B0BC-DF88402B1A16}" type="datetimeFigureOut">
              <a:rPr lang="en-US" smtClean="0"/>
              <a:t>12/19/19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166261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1FC47-4369-E442-B0BC-DF88402B1A16}" type="datetimeFigureOut">
              <a:rPr lang="en-US" smtClean="0"/>
              <a:t>12/19/19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135005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E1FC47-4369-E442-B0BC-DF88402B1A16}" type="datetimeFigureOut">
              <a:rPr lang="en-US" smtClean="0"/>
              <a:t>12/19/19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257345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E1FC47-4369-E442-B0BC-DF88402B1A16}" type="datetimeFigureOut">
              <a:rPr lang="en-US" smtClean="0"/>
              <a:t>12/19/19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280868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E1FC47-4369-E442-B0BC-DF88402B1A16}" type="datetimeFigureOut">
              <a:rPr lang="en-US" smtClean="0"/>
              <a:t>12/19/19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7865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1FC47-4369-E442-B0BC-DF88402B1A16}" type="datetimeFigureOut">
              <a:rPr lang="en-US" smtClean="0"/>
              <a:t>12/19/19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58174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E1FC47-4369-E442-B0BC-DF88402B1A16}" type="datetimeFigureOut">
              <a:rPr lang="en-US" smtClean="0"/>
              <a:t>12/19/19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147655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E1FC47-4369-E442-B0BC-DF88402B1A16}" type="datetimeFigureOut">
              <a:rPr lang="en-US" smtClean="0"/>
              <a:t>12/19/19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90296-6CD0-854C-8605-68A16870BC8A}" type="slidenum">
              <a:rPr lang="en-US" smtClean="0"/>
              <a:t>‹#›</a:t>
            </a:fld>
            <a:endParaRPr lang="en-US"/>
          </a:p>
        </p:txBody>
      </p:sp>
    </p:spTree>
    <p:extLst>
      <p:ext uri="{BB962C8B-B14F-4D97-AF65-F5344CB8AC3E}">
        <p14:creationId xmlns:p14="http://schemas.microsoft.com/office/powerpoint/2010/main" val="252401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1FC47-4369-E442-B0BC-DF88402B1A16}" type="datetimeFigureOut">
              <a:rPr lang="en-US" smtClean="0"/>
              <a:t>12/19/19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90296-6CD0-854C-8605-68A16870BC8A}" type="slidenum">
              <a:rPr lang="en-US" smtClean="0"/>
              <a:t>‹#›</a:t>
            </a:fld>
            <a:endParaRPr lang="en-US"/>
          </a:p>
        </p:txBody>
      </p:sp>
    </p:spTree>
    <p:extLst>
      <p:ext uri="{BB962C8B-B14F-4D97-AF65-F5344CB8AC3E}">
        <p14:creationId xmlns:p14="http://schemas.microsoft.com/office/powerpoint/2010/main" val="197125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87313"/>
            <a:ext cx="88900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7D259C8-1EA5-4AF2-9F61-8D4506935DCA}"/>
              </a:ext>
            </a:extLst>
          </p:cNvPr>
          <p:cNvSpPr txBox="1"/>
          <p:nvPr/>
        </p:nvSpPr>
        <p:spPr>
          <a:xfrm>
            <a:off x="4911049" y="5049128"/>
            <a:ext cx="4140486" cy="707886"/>
          </a:xfrm>
          <a:prstGeom prst="rect">
            <a:avLst/>
          </a:prstGeom>
          <a:noFill/>
        </p:spPr>
        <p:txBody>
          <a:bodyPr wrap="square">
            <a:spAutoFit/>
          </a:bodyPr>
          <a:lstStyle/>
          <a:p>
            <a:pPr lvl="1">
              <a:defRPr/>
            </a:pPr>
            <a:r>
              <a:rPr lang="en-US" sz="4000" cap="small" dirty="0">
                <a:solidFill>
                  <a:srgbClr val="00AEEF"/>
                </a:solidFill>
                <a:latin typeface="Calibri" panose="020F0502020204030204" pitchFamily="34" charset="0"/>
                <a:cs typeface="Calibri" panose="020F0502020204030204" pitchFamily="34" charset="0"/>
              </a:rPr>
              <a:t>DECEMBER 2019</a:t>
            </a:r>
          </a:p>
        </p:txBody>
      </p:sp>
    </p:spTree>
    <p:extLst>
      <p:ext uri="{BB962C8B-B14F-4D97-AF65-F5344CB8AC3E}">
        <p14:creationId xmlns:p14="http://schemas.microsoft.com/office/powerpoint/2010/main" val="2075310617"/>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9B8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31E929E4-0625-474F-A9C2-3C37424C3E4B}"/>
              </a:ext>
            </a:extLst>
          </p:cNvPr>
          <p:cNvPicPr>
            <a:picLocks noChangeAspect="1"/>
          </p:cNvPicPr>
          <p:nvPr/>
        </p:nvPicPr>
        <p:blipFill>
          <a:blip r:embed="rId2"/>
          <a:stretch>
            <a:fillRect/>
          </a:stretch>
        </p:blipFill>
        <p:spPr>
          <a:xfrm>
            <a:off x="482599" y="1006031"/>
            <a:ext cx="8179444" cy="4846320"/>
          </a:xfrm>
          <a:prstGeom prst="rect">
            <a:avLst/>
          </a:prstGeom>
          <a:ln>
            <a:solidFill>
              <a:schemeClr val="tx1"/>
            </a:solidFill>
            <a:prstDash val="solid"/>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96798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205CC3-75D2-4846-9135-95EEEA08BC3B}"/>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55A8AD3-7317-4D44-A592-A886EE2F5474}"/>
              </a:ext>
            </a:extLst>
          </p:cNvPr>
          <p:cNvGrpSpPr/>
          <p:nvPr/>
        </p:nvGrpSpPr>
        <p:grpSpPr>
          <a:xfrm>
            <a:off x="7033845" y="4445391"/>
            <a:ext cx="2513029" cy="2653974"/>
            <a:chOff x="6866021" y="4299283"/>
            <a:chExt cx="2789096" cy="2800082"/>
          </a:xfrm>
        </p:grpSpPr>
        <p:sp>
          <p:nvSpPr>
            <p:cNvPr id="16" name="Arrow: Pentagon 15">
              <a:extLst>
                <a:ext uri="{FF2B5EF4-FFF2-40B4-BE49-F238E27FC236}">
                  <a16:creationId xmlns:a16="http://schemas.microsoft.com/office/drawing/2014/main" id="{506166DF-266F-4851-8B87-F7793A61A0AA}"/>
                </a:ext>
              </a:extLst>
            </p:cNvPr>
            <p:cNvSpPr/>
            <p:nvPr/>
          </p:nvSpPr>
          <p:spPr>
            <a:xfrm rot="2506785">
              <a:off x="7332140" y="4665340"/>
              <a:ext cx="2322977" cy="2434025"/>
            </a:xfrm>
            <a:custGeom>
              <a:avLst/>
              <a:gdLst>
                <a:gd name="connsiteX0" fmla="*/ 0 w 3222984"/>
                <a:gd name="connsiteY0" fmla="*/ 0 h 3294133"/>
                <a:gd name="connsiteX1" fmla="*/ 1719688 w 3222984"/>
                <a:gd name="connsiteY1" fmla="*/ 0 h 3294133"/>
                <a:gd name="connsiteX2" fmla="*/ 3222984 w 3222984"/>
                <a:gd name="connsiteY2" fmla="*/ 1647067 h 3294133"/>
                <a:gd name="connsiteX3" fmla="*/ 1719688 w 3222984"/>
                <a:gd name="connsiteY3" fmla="*/ 3294133 h 3294133"/>
                <a:gd name="connsiteX4" fmla="*/ 0 w 3222984"/>
                <a:gd name="connsiteY4" fmla="*/ 3294133 h 3294133"/>
                <a:gd name="connsiteX5" fmla="*/ 0 w 3222984"/>
                <a:gd name="connsiteY5" fmla="*/ 0 h 3294133"/>
                <a:gd name="connsiteX0" fmla="*/ 0 w 3222984"/>
                <a:gd name="connsiteY0" fmla="*/ 0 h 3294133"/>
                <a:gd name="connsiteX1" fmla="*/ 1719688 w 3222984"/>
                <a:gd name="connsiteY1" fmla="*/ 0 h 3294133"/>
                <a:gd name="connsiteX2" fmla="*/ 3222984 w 3222984"/>
                <a:gd name="connsiteY2" fmla="*/ 1647067 h 3294133"/>
                <a:gd name="connsiteX3" fmla="*/ 1581584 w 3222984"/>
                <a:gd name="connsiteY3" fmla="*/ 3110971 h 3294133"/>
                <a:gd name="connsiteX4" fmla="*/ 0 w 3222984"/>
                <a:gd name="connsiteY4" fmla="*/ 3294133 h 3294133"/>
                <a:gd name="connsiteX5" fmla="*/ 0 w 3222984"/>
                <a:gd name="connsiteY5" fmla="*/ 0 h 3294133"/>
                <a:gd name="connsiteX0" fmla="*/ 15376 w 3238360"/>
                <a:gd name="connsiteY0" fmla="*/ 0 h 3110971"/>
                <a:gd name="connsiteX1" fmla="*/ 1735064 w 3238360"/>
                <a:gd name="connsiteY1" fmla="*/ 0 h 3110971"/>
                <a:gd name="connsiteX2" fmla="*/ 3238360 w 3238360"/>
                <a:gd name="connsiteY2" fmla="*/ 1647067 h 3110971"/>
                <a:gd name="connsiteX3" fmla="*/ 1596960 w 3238360"/>
                <a:gd name="connsiteY3" fmla="*/ 3110971 h 3110971"/>
                <a:gd name="connsiteX4" fmla="*/ 0 w 3238360"/>
                <a:gd name="connsiteY4" fmla="*/ 2848042 h 3110971"/>
                <a:gd name="connsiteX5" fmla="*/ 15376 w 3238360"/>
                <a:gd name="connsiteY5" fmla="*/ 0 h 3110971"/>
                <a:gd name="connsiteX0" fmla="*/ 15376 w 3238360"/>
                <a:gd name="connsiteY0" fmla="*/ 0 h 3110971"/>
                <a:gd name="connsiteX1" fmla="*/ 1411358 w 3238360"/>
                <a:gd name="connsiteY1" fmla="*/ 238130 h 3110971"/>
                <a:gd name="connsiteX2" fmla="*/ 3238360 w 3238360"/>
                <a:gd name="connsiteY2" fmla="*/ 1647067 h 3110971"/>
                <a:gd name="connsiteX3" fmla="*/ 1596960 w 3238360"/>
                <a:gd name="connsiteY3" fmla="*/ 3110971 h 3110971"/>
                <a:gd name="connsiteX4" fmla="*/ 0 w 3238360"/>
                <a:gd name="connsiteY4" fmla="*/ 2848042 h 3110971"/>
                <a:gd name="connsiteX5" fmla="*/ 15376 w 3238360"/>
                <a:gd name="connsiteY5" fmla="*/ 0 h 3110971"/>
                <a:gd name="connsiteX0" fmla="*/ 15376 w 2958784"/>
                <a:gd name="connsiteY0" fmla="*/ 0 h 3110971"/>
                <a:gd name="connsiteX1" fmla="*/ 1411358 w 2958784"/>
                <a:gd name="connsiteY1" fmla="*/ 238130 h 3110971"/>
                <a:gd name="connsiteX2" fmla="*/ 2958784 w 2958784"/>
                <a:gd name="connsiteY2" fmla="*/ 1820220 h 3110971"/>
                <a:gd name="connsiteX3" fmla="*/ 1596960 w 2958784"/>
                <a:gd name="connsiteY3" fmla="*/ 3110971 h 3110971"/>
                <a:gd name="connsiteX4" fmla="*/ 0 w 2958784"/>
                <a:gd name="connsiteY4" fmla="*/ 2848042 h 3110971"/>
                <a:gd name="connsiteX5" fmla="*/ 15376 w 2958784"/>
                <a:gd name="connsiteY5" fmla="*/ 0 h 3110971"/>
                <a:gd name="connsiteX0" fmla="*/ 18988 w 2958784"/>
                <a:gd name="connsiteY0" fmla="*/ 0 h 2935376"/>
                <a:gd name="connsiteX1" fmla="*/ 1411358 w 2958784"/>
                <a:gd name="connsiteY1" fmla="*/ 62535 h 2935376"/>
                <a:gd name="connsiteX2" fmla="*/ 2958784 w 2958784"/>
                <a:gd name="connsiteY2" fmla="*/ 1644625 h 2935376"/>
                <a:gd name="connsiteX3" fmla="*/ 1596960 w 2958784"/>
                <a:gd name="connsiteY3" fmla="*/ 2935376 h 2935376"/>
                <a:gd name="connsiteX4" fmla="*/ 0 w 2958784"/>
                <a:gd name="connsiteY4" fmla="*/ 2672447 h 2935376"/>
                <a:gd name="connsiteX5" fmla="*/ 18988 w 2958784"/>
                <a:gd name="connsiteY5" fmla="*/ 0 h 2935376"/>
                <a:gd name="connsiteX0" fmla="*/ 18988 w 2951217"/>
                <a:gd name="connsiteY0" fmla="*/ 0 h 2935376"/>
                <a:gd name="connsiteX1" fmla="*/ 1411358 w 2951217"/>
                <a:gd name="connsiteY1" fmla="*/ 62535 h 2935376"/>
                <a:gd name="connsiteX2" fmla="*/ 2951217 w 2951217"/>
                <a:gd name="connsiteY2" fmla="*/ 1773568 h 2935376"/>
                <a:gd name="connsiteX3" fmla="*/ 1596960 w 2951217"/>
                <a:gd name="connsiteY3" fmla="*/ 2935376 h 2935376"/>
                <a:gd name="connsiteX4" fmla="*/ 0 w 2951217"/>
                <a:gd name="connsiteY4" fmla="*/ 2672447 h 2935376"/>
                <a:gd name="connsiteX5" fmla="*/ 18988 w 2951217"/>
                <a:gd name="connsiteY5" fmla="*/ 0 h 2935376"/>
                <a:gd name="connsiteX0" fmla="*/ 18988 w 2951217"/>
                <a:gd name="connsiteY0" fmla="*/ 0 h 2935376"/>
                <a:gd name="connsiteX1" fmla="*/ 1316457 w 2951217"/>
                <a:gd name="connsiteY1" fmla="*/ 70351 h 2935376"/>
                <a:gd name="connsiteX2" fmla="*/ 2951217 w 2951217"/>
                <a:gd name="connsiteY2" fmla="*/ 1773568 h 2935376"/>
                <a:gd name="connsiteX3" fmla="*/ 1596960 w 2951217"/>
                <a:gd name="connsiteY3" fmla="*/ 2935376 h 2935376"/>
                <a:gd name="connsiteX4" fmla="*/ 0 w 2951217"/>
                <a:gd name="connsiteY4" fmla="*/ 2672447 h 2935376"/>
                <a:gd name="connsiteX5" fmla="*/ 18988 w 2951217"/>
                <a:gd name="connsiteY5" fmla="*/ 0 h 2935376"/>
                <a:gd name="connsiteX0" fmla="*/ 18988 w 2951217"/>
                <a:gd name="connsiteY0" fmla="*/ 0 h 2893638"/>
                <a:gd name="connsiteX1" fmla="*/ 1316457 w 2951217"/>
                <a:gd name="connsiteY1" fmla="*/ 70351 h 2893638"/>
                <a:gd name="connsiteX2" fmla="*/ 2951217 w 2951217"/>
                <a:gd name="connsiteY2" fmla="*/ 1773568 h 2893638"/>
                <a:gd name="connsiteX3" fmla="*/ 1386947 w 2951217"/>
                <a:gd name="connsiteY3" fmla="*/ 2893638 h 2893638"/>
                <a:gd name="connsiteX4" fmla="*/ 0 w 2951217"/>
                <a:gd name="connsiteY4" fmla="*/ 2672447 h 2893638"/>
                <a:gd name="connsiteX5" fmla="*/ 18988 w 2951217"/>
                <a:gd name="connsiteY5" fmla="*/ 0 h 2893638"/>
                <a:gd name="connsiteX0" fmla="*/ 14823 w 2947052"/>
                <a:gd name="connsiteY0" fmla="*/ 0 h 2893638"/>
                <a:gd name="connsiteX1" fmla="*/ 1312292 w 2947052"/>
                <a:gd name="connsiteY1" fmla="*/ 70351 h 2893638"/>
                <a:gd name="connsiteX2" fmla="*/ 2947052 w 2947052"/>
                <a:gd name="connsiteY2" fmla="*/ 1773568 h 2893638"/>
                <a:gd name="connsiteX3" fmla="*/ 1382782 w 2947052"/>
                <a:gd name="connsiteY3" fmla="*/ 2893638 h 2893638"/>
                <a:gd name="connsiteX4" fmla="*/ 0 w 2947052"/>
                <a:gd name="connsiteY4" fmla="*/ 2422097 h 2893638"/>
                <a:gd name="connsiteX5" fmla="*/ 14823 w 2947052"/>
                <a:gd name="connsiteY5" fmla="*/ 0 h 2893638"/>
                <a:gd name="connsiteX0" fmla="*/ 33583 w 2947052"/>
                <a:gd name="connsiteY0" fmla="*/ 61169 h 2823287"/>
                <a:gd name="connsiteX1" fmla="*/ 1312292 w 2947052"/>
                <a:gd name="connsiteY1" fmla="*/ 0 h 2823287"/>
                <a:gd name="connsiteX2" fmla="*/ 2947052 w 2947052"/>
                <a:gd name="connsiteY2" fmla="*/ 1703217 h 2823287"/>
                <a:gd name="connsiteX3" fmla="*/ 1382782 w 2947052"/>
                <a:gd name="connsiteY3" fmla="*/ 2823287 h 2823287"/>
                <a:gd name="connsiteX4" fmla="*/ 0 w 2947052"/>
                <a:gd name="connsiteY4" fmla="*/ 2351746 h 2823287"/>
                <a:gd name="connsiteX5" fmla="*/ 33583 w 2947052"/>
                <a:gd name="connsiteY5" fmla="*/ 61169 h 2823287"/>
                <a:gd name="connsiteX0" fmla="*/ 33583 w 2947052"/>
                <a:gd name="connsiteY0" fmla="*/ 0 h 2762118"/>
                <a:gd name="connsiteX1" fmla="*/ 1132811 w 2947052"/>
                <a:gd name="connsiteY1" fmla="*/ 61798 h 2762118"/>
                <a:gd name="connsiteX2" fmla="*/ 2947052 w 2947052"/>
                <a:gd name="connsiteY2" fmla="*/ 1642048 h 2762118"/>
                <a:gd name="connsiteX3" fmla="*/ 1382782 w 2947052"/>
                <a:gd name="connsiteY3" fmla="*/ 2762118 h 2762118"/>
                <a:gd name="connsiteX4" fmla="*/ 0 w 2947052"/>
                <a:gd name="connsiteY4" fmla="*/ 2290577 h 2762118"/>
                <a:gd name="connsiteX5" fmla="*/ 33583 w 2947052"/>
                <a:gd name="connsiteY5" fmla="*/ 0 h 2762118"/>
                <a:gd name="connsiteX0" fmla="*/ 33583 w 2947052"/>
                <a:gd name="connsiteY0" fmla="*/ 0 h 2726489"/>
                <a:gd name="connsiteX1" fmla="*/ 1132811 w 2947052"/>
                <a:gd name="connsiteY1" fmla="*/ 61798 h 2726489"/>
                <a:gd name="connsiteX2" fmla="*/ 2947052 w 2947052"/>
                <a:gd name="connsiteY2" fmla="*/ 1642048 h 2726489"/>
                <a:gd name="connsiteX3" fmla="*/ 1314373 w 2947052"/>
                <a:gd name="connsiteY3" fmla="*/ 2726489 h 2726489"/>
                <a:gd name="connsiteX4" fmla="*/ 0 w 2947052"/>
                <a:gd name="connsiteY4" fmla="*/ 2290577 h 2726489"/>
                <a:gd name="connsiteX5" fmla="*/ 33583 w 2947052"/>
                <a:gd name="connsiteY5" fmla="*/ 0 h 2726489"/>
                <a:gd name="connsiteX0" fmla="*/ 874 w 2914343"/>
                <a:gd name="connsiteY0" fmla="*/ 0 h 2726489"/>
                <a:gd name="connsiteX1" fmla="*/ 1100102 w 2914343"/>
                <a:gd name="connsiteY1" fmla="*/ 61798 h 2726489"/>
                <a:gd name="connsiteX2" fmla="*/ 2914343 w 2914343"/>
                <a:gd name="connsiteY2" fmla="*/ 1642048 h 2726489"/>
                <a:gd name="connsiteX3" fmla="*/ 1281664 w 2914343"/>
                <a:gd name="connsiteY3" fmla="*/ 2726489 h 2726489"/>
                <a:gd name="connsiteX4" fmla="*/ 9952 w 2914343"/>
                <a:gd name="connsiteY4" fmla="*/ 2096350 h 2726489"/>
                <a:gd name="connsiteX5" fmla="*/ 874 w 2914343"/>
                <a:gd name="connsiteY5" fmla="*/ 0 h 2726489"/>
                <a:gd name="connsiteX0" fmla="*/ 874 w 2914343"/>
                <a:gd name="connsiteY0" fmla="*/ 0 h 2540816"/>
                <a:gd name="connsiteX1" fmla="*/ 1100102 w 2914343"/>
                <a:gd name="connsiteY1" fmla="*/ 61798 h 2540816"/>
                <a:gd name="connsiteX2" fmla="*/ 2914343 w 2914343"/>
                <a:gd name="connsiteY2" fmla="*/ 1642048 h 2540816"/>
                <a:gd name="connsiteX3" fmla="*/ 1522569 w 2914343"/>
                <a:gd name="connsiteY3" fmla="*/ 2540816 h 2540816"/>
                <a:gd name="connsiteX4" fmla="*/ 9952 w 2914343"/>
                <a:gd name="connsiteY4" fmla="*/ 2096350 h 2540816"/>
                <a:gd name="connsiteX5" fmla="*/ 874 w 2914343"/>
                <a:gd name="connsiteY5" fmla="*/ 0 h 2540816"/>
                <a:gd name="connsiteX0" fmla="*/ 66940 w 2904391"/>
                <a:gd name="connsiteY0" fmla="*/ 257367 h 2479018"/>
                <a:gd name="connsiteX1" fmla="*/ 1090150 w 2904391"/>
                <a:gd name="connsiteY1" fmla="*/ 0 h 2479018"/>
                <a:gd name="connsiteX2" fmla="*/ 2904391 w 2904391"/>
                <a:gd name="connsiteY2" fmla="*/ 1580250 h 2479018"/>
                <a:gd name="connsiteX3" fmla="*/ 1512617 w 2904391"/>
                <a:gd name="connsiteY3" fmla="*/ 2479018 h 2479018"/>
                <a:gd name="connsiteX4" fmla="*/ 0 w 2904391"/>
                <a:gd name="connsiteY4" fmla="*/ 2034552 h 2479018"/>
                <a:gd name="connsiteX5" fmla="*/ 66940 w 2904391"/>
                <a:gd name="connsiteY5" fmla="*/ 257367 h 2479018"/>
                <a:gd name="connsiteX0" fmla="*/ 66940 w 2904391"/>
                <a:gd name="connsiteY0" fmla="*/ 201244 h 2422895"/>
                <a:gd name="connsiteX1" fmla="*/ 1128646 w 2904391"/>
                <a:gd name="connsiteY1" fmla="*/ 0 h 2422895"/>
                <a:gd name="connsiteX2" fmla="*/ 2904391 w 2904391"/>
                <a:gd name="connsiteY2" fmla="*/ 1524127 h 2422895"/>
                <a:gd name="connsiteX3" fmla="*/ 1512617 w 2904391"/>
                <a:gd name="connsiteY3" fmla="*/ 2422895 h 2422895"/>
                <a:gd name="connsiteX4" fmla="*/ 0 w 2904391"/>
                <a:gd name="connsiteY4" fmla="*/ 1978429 h 2422895"/>
                <a:gd name="connsiteX5" fmla="*/ 66940 w 2904391"/>
                <a:gd name="connsiteY5" fmla="*/ 201244 h 2422895"/>
                <a:gd name="connsiteX0" fmla="*/ 205354 w 2904391"/>
                <a:gd name="connsiteY0" fmla="*/ 250786 h 2422895"/>
                <a:gd name="connsiteX1" fmla="*/ 1128646 w 2904391"/>
                <a:gd name="connsiteY1" fmla="*/ 0 h 2422895"/>
                <a:gd name="connsiteX2" fmla="*/ 2904391 w 2904391"/>
                <a:gd name="connsiteY2" fmla="*/ 1524127 h 2422895"/>
                <a:gd name="connsiteX3" fmla="*/ 1512617 w 2904391"/>
                <a:gd name="connsiteY3" fmla="*/ 2422895 h 2422895"/>
                <a:gd name="connsiteX4" fmla="*/ 0 w 2904391"/>
                <a:gd name="connsiteY4" fmla="*/ 1978429 h 2422895"/>
                <a:gd name="connsiteX5" fmla="*/ 205354 w 2904391"/>
                <a:gd name="connsiteY5" fmla="*/ 250786 h 2422895"/>
                <a:gd name="connsiteX0" fmla="*/ 205354 w 2904391"/>
                <a:gd name="connsiteY0" fmla="*/ 192219 h 2364328"/>
                <a:gd name="connsiteX1" fmla="*/ 1223785 w 2904391"/>
                <a:gd name="connsiteY1" fmla="*/ 0 h 2364328"/>
                <a:gd name="connsiteX2" fmla="*/ 2904391 w 2904391"/>
                <a:gd name="connsiteY2" fmla="*/ 1465560 h 2364328"/>
                <a:gd name="connsiteX3" fmla="*/ 1512617 w 2904391"/>
                <a:gd name="connsiteY3" fmla="*/ 2364328 h 2364328"/>
                <a:gd name="connsiteX4" fmla="*/ 0 w 2904391"/>
                <a:gd name="connsiteY4" fmla="*/ 1919862 h 2364328"/>
                <a:gd name="connsiteX5" fmla="*/ 205354 w 2904391"/>
                <a:gd name="connsiteY5" fmla="*/ 192219 h 2364328"/>
                <a:gd name="connsiteX0" fmla="*/ 205354 w 2904391"/>
                <a:gd name="connsiteY0" fmla="*/ 161478 h 2333587"/>
                <a:gd name="connsiteX1" fmla="*/ 1178914 w 2904391"/>
                <a:gd name="connsiteY1" fmla="*/ 0 h 2333587"/>
                <a:gd name="connsiteX2" fmla="*/ 2904391 w 2904391"/>
                <a:gd name="connsiteY2" fmla="*/ 1434819 h 2333587"/>
                <a:gd name="connsiteX3" fmla="*/ 1512617 w 2904391"/>
                <a:gd name="connsiteY3" fmla="*/ 2333587 h 2333587"/>
                <a:gd name="connsiteX4" fmla="*/ 0 w 2904391"/>
                <a:gd name="connsiteY4" fmla="*/ 1889121 h 2333587"/>
                <a:gd name="connsiteX5" fmla="*/ 205354 w 2904391"/>
                <a:gd name="connsiteY5" fmla="*/ 161478 h 233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91" h="2333587">
                  <a:moveTo>
                    <a:pt x="205354" y="161478"/>
                  </a:moveTo>
                  <a:lnTo>
                    <a:pt x="1178914" y="0"/>
                  </a:lnTo>
                  <a:lnTo>
                    <a:pt x="2904391" y="1434819"/>
                  </a:lnTo>
                  <a:lnTo>
                    <a:pt x="1512617" y="2333587"/>
                  </a:lnTo>
                  <a:lnTo>
                    <a:pt x="0" y="1889121"/>
                  </a:lnTo>
                  <a:cubicBezTo>
                    <a:pt x="5125" y="939774"/>
                    <a:pt x="200229" y="1110825"/>
                    <a:pt x="205354" y="161478"/>
                  </a:cubicBezTo>
                  <a:close/>
                </a:path>
              </a:pathLst>
            </a:cu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A8B3EA2-51F3-4C97-A7D2-E4EB15791AEC}"/>
                </a:ext>
              </a:extLst>
            </p:cNvPr>
            <p:cNvGrpSpPr/>
            <p:nvPr/>
          </p:nvGrpSpPr>
          <p:grpSpPr>
            <a:xfrm>
              <a:off x="6866021" y="4299283"/>
              <a:ext cx="2036090" cy="1759495"/>
              <a:chOff x="5922499" y="3249637"/>
              <a:chExt cx="2771335" cy="2700998"/>
            </a:xfrm>
          </p:grpSpPr>
          <p:sp>
            <p:nvSpPr>
              <p:cNvPr id="3" name="Speech Bubble: Oval 2">
                <a:extLst>
                  <a:ext uri="{FF2B5EF4-FFF2-40B4-BE49-F238E27FC236}">
                    <a16:creationId xmlns:a16="http://schemas.microsoft.com/office/drawing/2014/main" id="{05CCAA8A-1013-42D3-8547-C6A93667C045}"/>
                  </a:ext>
                </a:extLst>
              </p:cNvPr>
              <p:cNvSpPr/>
              <p:nvPr/>
            </p:nvSpPr>
            <p:spPr>
              <a:xfrm>
                <a:off x="5922499" y="3249637"/>
                <a:ext cx="2771335" cy="2700998"/>
              </a:xfrm>
              <a:prstGeom prst="wedgeEllipseCallout">
                <a:avLst>
                  <a:gd name="adj1" fmla="val 36048"/>
                  <a:gd name="adj2" fmla="val 67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33B65F6-EF84-4843-9930-E97DB85D17CF}"/>
                  </a:ext>
                </a:extLst>
              </p:cNvPr>
              <p:cNvGrpSpPr/>
              <p:nvPr/>
            </p:nvGrpSpPr>
            <p:grpSpPr>
              <a:xfrm>
                <a:off x="6998677" y="3787727"/>
                <a:ext cx="618978" cy="1744394"/>
                <a:chOff x="6914271" y="3854544"/>
                <a:chExt cx="618978" cy="1744394"/>
              </a:xfrm>
            </p:grpSpPr>
            <p:sp>
              <p:nvSpPr>
                <p:cNvPr id="4" name="Trapezoid 3">
                  <a:extLst>
                    <a:ext uri="{FF2B5EF4-FFF2-40B4-BE49-F238E27FC236}">
                      <a16:creationId xmlns:a16="http://schemas.microsoft.com/office/drawing/2014/main" id="{522F4246-76C8-485A-B5A8-FF58BCD6AFBF}"/>
                    </a:ext>
                  </a:extLst>
                </p:cNvPr>
                <p:cNvSpPr/>
                <p:nvPr/>
              </p:nvSpPr>
              <p:spPr>
                <a:xfrm rot="10800000">
                  <a:off x="6914271" y="3854544"/>
                  <a:ext cx="618978" cy="1280160"/>
                </a:xfrm>
                <a:prstGeom prst="trapezoid">
                  <a:avLst/>
                </a:pr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860D7D4-F9D4-452C-9D09-A4AA83A5386C}"/>
                    </a:ext>
                  </a:extLst>
                </p:cNvPr>
                <p:cNvSpPr/>
                <p:nvPr/>
              </p:nvSpPr>
              <p:spPr>
                <a:xfrm>
                  <a:off x="7076049" y="5275382"/>
                  <a:ext cx="337624" cy="323556"/>
                </a:xfrm>
                <a:prstGeom prst="ellipse">
                  <a:avLst/>
                </a:pr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8" name="Rectangle 17">
            <a:extLst>
              <a:ext uri="{FF2B5EF4-FFF2-40B4-BE49-F238E27FC236}">
                <a16:creationId xmlns:a16="http://schemas.microsoft.com/office/drawing/2014/main" id="{B4981E9F-08BB-4F08-9CFB-A06631D83993}"/>
              </a:ext>
            </a:extLst>
          </p:cNvPr>
          <p:cNvSpPr/>
          <p:nvPr/>
        </p:nvSpPr>
        <p:spPr>
          <a:xfrm>
            <a:off x="484517" y="545014"/>
            <a:ext cx="8499237" cy="3754874"/>
          </a:xfrm>
          <a:prstGeom prst="rect">
            <a:avLst/>
          </a:prstGeom>
        </p:spPr>
        <p:txBody>
          <a:bodyPr wrap="square">
            <a:spAutoFit/>
          </a:bodyPr>
          <a:lstStyle/>
          <a:p>
            <a:pPr lvl="0" defTabSz="914400" eaLnBrk="0" fontAlgn="base" hangingPunct="0">
              <a:spcBef>
                <a:spcPct val="0"/>
              </a:spcBef>
              <a:spcAft>
                <a:spcPct val="0"/>
              </a:spcAft>
              <a:defRPr/>
            </a:pPr>
            <a:r>
              <a:rPr lang="en-US" sz="3400" dirty="0">
                <a:solidFill>
                  <a:prstClr val="white"/>
                </a:solidFill>
                <a:latin typeface="Calibri" panose="020F0502020204030204" pitchFamily="34" charset="0"/>
                <a:cs typeface="Calibri" panose="020F0502020204030204" pitchFamily="34" charset="0"/>
              </a:rPr>
              <a:t>“</a:t>
            </a:r>
            <a:r>
              <a:rPr lang="en-US" sz="3400" dirty="0">
                <a:solidFill>
                  <a:schemeClr val="bg1"/>
                </a:solidFill>
              </a:rPr>
              <a:t>Historically, April launched the kickoff of the home shopping season as buyers would come out of their winter hibernation looking for their new home. However, the spring shopping season now starts in January for many of the nation's largest markets, according to new research released today…”</a:t>
            </a:r>
            <a:endParaRPr lang="en-US" sz="3400" dirty="0">
              <a:solidFill>
                <a:prstClr val="white"/>
              </a:solidFill>
              <a:latin typeface="Calibri" panose="020F0502020204030204" pitchFamily="34" charset="0"/>
              <a:cs typeface="Calibri" panose="020F0502020204030204" pitchFamily="34" charset="0"/>
            </a:endParaRPr>
          </a:p>
        </p:txBody>
      </p:sp>
      <p:sp>
        <p:nvSpPr>
          <p:cNvPr id="19" name="Rectangle 2">
            <a:extLst>
              <a:ext uri="{FF2B5EF4-FFF2-40B4-BE49-F238E27FC236}">
                <a16:creationId xmlns:a16="http://schemas.microsoft.com/office/drawing/2014/main" id="{C7BB40D4-3DEE-49DB-93F5-AC1AFA0B278A}"/>
              </a:ext>
            </a:extLst>
          </p:cNvPr>
          <p:cNvSpPr>
            <a:spLocks noChangeArrowheads="1"/>
          </p:cNvSpPr>
          <p:nvPr/>
        </p:nvSpPr>
        <p:spPr bwMode="auto">
          <a:xfrm>
            <a:off x="2656049" y="5495521"/>
            <a:ext cx="42751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lvl="0" algn="ctr" defTabSz="914400" eaLnBrk="0" fontAlgn="base" hangingPunct="0">
              <a:spcAft>
                <a:spcPct val="0"/>
              </a:spcAft>
              <a:buNone/>
              <a:defRPr/>
            </a:pPr>
            <a:r>
              <a:rPr lang="en-US" altLang="en-US" sz="3600" dirty="0">
                <a:solidFill>
                  <a:prstClr val="white"/>
                </a:solidFill>
                <a:latin typeface="Calibri" panose="020F0502020204030204" pitchFamily="34" charset="0"/>
                <a:cs typeface="Calibri" panose="020F0502020204030204" pitchFamily="34" charset="0"/>
              </a:rPr>
              <a:t>12/18/19 </a:t>
            </a:r>
            <a:r>
              <a:rPr lang="en-US" altLang="en-US" sz="3600" dirty="0" err="1">
                <a:solidFill>
                  <a:prstClr val="white"/>
                </a:solidFill>
                <a:latin typeface="Calibri" panose="020F0502020204030204" pitchFamily="34" charset="0"/>
                <a:cs typeface="Calibri" panose="020F0502020204030204" pitchFamily="34" charset="0"/>
              </a:rPr>
              <a:t>Realtor.com</a:t>
            </a:r>
            <a:endParaRPr lang="en-US" altLang="en-US" sz="36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90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71494046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0463B5C-7E6A-412C-A14F-5F94735CE3B4}"/>
              </a:ext>
            </a:extLst>
          </p:cNvPr>
          <p:cNvGraphicFramePr/>
          <p:nvPr/>
        </p:nvGraphicFramePr>
        <p:xfrm>
          <a:off x="333910" y="852754"/>
          <a:ext cx="8476180" cy="553312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4AB429BA-1903-4C35-A232-E9FDD928D1E7}"/>
              </a:ext>
            </a:extLst>
          </p:cNvPr>
          <p:cNvSpPr/>
          <p:nvPr/>
        </p:nvSpPr>
        <p:spPr>
          <a:xfrm>
            <a:off x="5352835" y="6394700"/>
            <a:ext cx="3673011" cy="307777"/>
          </a:xfrm>
          <a:prstGeom prst="rect">
            <a:avLst/>
          </a:prstGeom>
        </p:spPr>
        <p:txBody>
          <a:bodyPr wrap="square">
            <a:spAutoFit/>
          </a:bodyPr>
          <a:lstStyle/>
          <a:p>
            <a:pPr algn="r"/>
            <a:r>
              <a:rPr lang="en-US" sz="1400" dirty="0">
                <a:solidFill>
                  <a:schemeClr val="bg1">
                    <a:lumMod val="65000"/>
                  </a:schemeClr>
                </a:solidFill>
              </a:rPr>
              <a:t>Wall Street Journal Survey of Economists </a:t>
            </a:r>
          </a:p>
        </p:txBody>
      </p:sp>
      <p:sp>
        <p:nvSpPr>
          <p:cNvPr id="3" name="TextBox 2">
            <a:extLst>
              <a:ext uri="{FF2B5EF4-FFF2-40B4-BE49-F238E27FC236}">
                <a16:creationId xmlns:a16="http://schemas.microsoft.com/office/drawing/2014/main" id="{4DD05FB4-6B9A-4D56-A7B6-359884D67350}"/>
              </a:ext>
            </a:extLst>
          </p:cNvPr>
          <p:cNvSpPr txBox="1"/>
          <p:nvPr/>
        </p:nvSpPr>
        <p:spPr>
          <a:xfrm>
            <a:off x="1" y="294268"/>
            <a:ext cx="9144000" cy="584775"/>
          </a:xfrm>
          <a:prstGeom prst="rect">
            <a:avLst/>
          </a:prstGeom>
          <a:noFill/>
        </p:spPr>
        <p:txBody>
          <a:bodyPr wrap="square" rtlCol="0">
            <a:spAutoFit/>
          </a:bodyPr>
          <a:lstStyle/>
          <a:p>
            <a:pPr algn="ctr"/>
            <a:r>
              <a:rPr lang="en-US" sz="3200" dirty="0"/>
              <a:t>Economists are Pushing Back Recession Timetable</a:t>
            </a:r>
          </a:p>
        </p:txBody>
      </p:sp>
    </p:spTree>
    <p:extLst>
      <p:ext uri="{BB962C8B-B14F-4D97-AF65-F5344CB8AC3E}">
        <p14:creationId xmlns:p14="http://schemas.microsoft.com/office/powerpoint/2010/main" val="139218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F606FFC-7160-4750-8228-83830D79AC3E}"/>
              </a:ext>
            </a:extLst>
          </p:cNvPr>
          <p:cNvSpPr txBox="1"/>
          <p:nvPr/>
        </p:nvSpPr>
        <p:spPr>
          <a:xfrm flipH="1">
            <a:off x="560342" y="422030"/>
            <a:ext cx="8047983" cy="76944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Top 3 Triggers for Next Recession </a:t>
            </a:r>
          </a:p>
        </p:txBody>
      </p:sp>
      <p:grpSp>
        <p:nvGrpSpPr>
          <p:cNvPr id="18" name="Group 17">
            <a:extLst>
              <a:ext uri="{FF2B5EF4-FFF2-40B4-BE49-F238E27FC236}">
                <a16:creationId xmlns:a16="http://schemas.microsoft.com/office/drawing/2014/main" id="{214DBF63-3237-4732-A249-6869C0FAF5E9}"/>
              </a:ext>
            </a:extLst>
          </p:cNvPr>
          <p:cNvGrpSpPr/>
          <p:nvPr/>
        </p:nvGrpSpPr>
        <p:grpSpPr>
          <a:xfrm>
            <a:off x="511792" y="1355510"/>
            <a:ext cx="8096534" cy="3247121"/>
            <a:chOff x="492369" y="1012874"/>
            <a:chExt cx="7934179" cy="3268392"/>
          </a:xfrm>
        </p:grpSpPr>
        <p:sp>
          <p:nvSpPr>
            <p:cNvPr id="5" name="Rectangle 4">
              <a:extLst>
                <a:ext uri="{FF2B5EF4-FFF2-40B4-BE49-F238E27FC236}">
                  <a16:creationId xmlns:a16="http://schemas.microsoft.com/office/drawing/2014/main" id="{FC7330ED-5946-486D-A8C3-A3F98F9B9A2F}"/>
                </a:ext>
              </a:extLst>
            </p:cNvPr>
            <p:cNvSpPr/>
            <p:nvPr/>
          </p:nvSpPr>
          <p:spPr>
            <a:xfrm>
              <a:off x="492369" y="1012874"/>
              <a:ext cx="7934179" cy="886264"/>
            </a:xfrm>
            <a:prstGeom prst="rect">
              <a:avLst/>
            </a:prstGeom>
            <a:solidFill>
              <a:srgbClr val="0070C0"/>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3646C02-413F-44F9-8CEB-6AC511133933}"/>
                </a:ext>
              </a:extLst>
            </p:cNvPr>
            <p:cNvSpPr/>
            <p:nvPr/>
          </p:nvSpPr>
          <p:spPr>
            <a:xfrm>
              <a:off x="492369" y="2203938"/>
              <a:ext cx="7934179" cy="886264"/>
            </a:xfrm>
            <a:prstGeom prst="rect">
              <a:avLst/>
            </a:prstGeom>
            <a:solidFill>
              <a:srgbClr val="0070C0"/>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15CD474-A7F9-4D47-8D7B-FEEB2FE1AE01}"/>
                </a:ext>
              </a:extLst>
            </p:cNvPr>
            <p:cNvSpPr/>
            <p:nvPr/>
          </p:nvSpPr>
          <p:spPr>
            <a:xfrm>
              <a:off x="492369" y="3395002"/>
              <a:ext cx="7934179" cy="886264"/>
            </a:xfrm>
            <a:prstGeom prst="rect">
              <a:avLst/>
            </a:prstGeom>
            <a:solidFill>
              <a:srgbClr val="0070C0"/>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AAC6B9-A332-41FB-8FA6-6959180B6FE9}"/>
                </a:ext>
              </a:extLst>
            </p:cNvPr>
            <p:cNvSpPr/>
            <p:nvPr/>
          </p:nvSpPr>
          <p:spPr>
            <a:xfrm>
              <a:off x="2917124" y="1068765"/>
              <a:ext cx="2860723" cy="774481"/>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Trade Policy</a:t>
              </a:r>
            </a:p>
          </p:txBody>
        </p:sp>
        <p:sp>
          <p:nvSpPr>
            <p:cNvPr id="14" name="Rectangle 13">
              <a:extLst>
                <a:ext uri="{FF2B5EF4-FFF2-40B4-BE49-F238E27FC236}">
                  <a16:creationId xmlns:a16="http://schemas.microsoft.com/office/drawing/2014/main" id="{42C0C6A8-7EB3-4022-AF05-1A4BBE0CBBED}"/>
                </a:ext>
              </a:extLst>
            </p:cNvPr>
            <p:cNvSpPr/>
            <p:nvPr/>
          </p:nvSpPr>
          <p:spPr>
            <a:xfrm>
              <a:off x="1652348" y="2274738"/>
              <a:ext cx="5637624" cy="774481"/>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Stock Market Correction</a:t>
              </a:r>
            </a:p>
          </p:txBody>
        </p:sp>
      </p:grpSp>
      <p:grpSp>
        <p:nvGrpSpPr>
          <p:cNvPr id="3" name="Group 2">
            <a:extLst>
              <a:ext uri="{FF2B5EF4-FFF2-40B4-BE49-F238E27FC236}">
                <a16:creationId xmlns:a16="http://schemas.microsoft.com/office/drawing/2014/main" id="{01680660-B1C4-4798-9CD2-E75F10D0E278}"/>
              </a:ext>
            </a:extLst>
          </p:cNvPr>
          <p:cNvGrpSpPr/>
          <p:nvPr/>
        </p:nvGrpSpPr>
        <p:grpSpPr>
          <a:xfrm>
            <a:off x="498928" y="4686119"/>
            <a:ext cx="8133280" cy="1728748"/>
            <a:chOff x="498928" y="4686119"/>
            <a:chExt cx="8133280" cy="1728748"/>
          </a:xfrm>
        </p:grpSpPr>
        <p:sp>
          <p:nvSpPr>
            <p:cNvPr id="19" name="TextBox 18">
              <a:extLst>
                <a:ext uri="{FF2B5EF4-FFF2-40B4-BE49-F238E27FC236}">
                  <a16:creationId xmlns:a16="http://schemas.microsoft.com/office/drawing/2014/main" id="{1B55B239-53C6-4C7D-96D8-FB1038FB8E85}"/>
                </a:ext>
              </a:extLst>
            </p:cNvPr>
            <p:cNvSpPr txBox="1"/>
            <p:nvPr/>
          </p:nvSpPr>
          <p:spPr>
            <a:xfrm flipH="1">
              <a:off x="498928" y="4686119"/>
              <a:ext cx="8133280" cy="76944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Coming in at #9…</a:t>
              </a:r>
            </a:p>
          </p:txBody>
        </p:sp>
        <p:sp>
          <p:nvSpPr>
            <p:cNvPr id="9" name="Rectangle 8">
              <a:extLst>
                <a:ext uri="{FF2B5EF4-FFF2-40B4-BE49-F238E27FC236}">
                  <a16:creationId xmlns:a16="http://schemas.microsoft.com/office/drawing/2014/main" id="{632FEC9D-BD1A-4240-844B-684482715239}"/>
                </a:ext>
              </a:extLst>
            </p:cNvPr>
            <p:cNvSpPr/>
            <p:nvPr/>
          </p:nvSpPr>
          <p:spPr>
            <a:xfrm>
              <a:off x="511792" y="5534371"/>
              <a:ext cx="8096534" cy="880496"/>
            </a:xfrm>
            <a:prstGeom prst="rect">
              <a:avLst/>
            </a:prstGeom>
            <a:solidFill>
              <a:srgbClr val="00B0F0"/>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9F6F069-5B1C-44B7-86F3-72F8F6967D1A}"/>
                </a:ext>
              </a:extLst>
            </p:cNvPr>
            <p:cNvSpPr/>
            <p:nvPr/>
          </p:nvSpPr>
          <p:spPr>
            <a:xfrm>
              <a:off x="2297017" y="5589898"/>
              <a:ext cx="4549964" cy="769441"/>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Housing Slowdown</a:t>
              </a:r>
            </a:p>
          </p:txBody>
        </p:sp>
      </p:grpSp>
      <p:sp>
        <p:nvSpPr>
          <p:cNvPr id="22" name="Rectangle 21">
            <a:extLst>
              <a:ext uri="{FF2B5EF4-FFF2-40B4-BE49-F238E27FC236}">
                <a16:creationId xmlns:a16="http://schemas.microsoft.com/office/drawing/2014/main" id="{9E531FCE-4216-45F6-8210-598338AA3D99}"/>
              </a:ext>
            </a:extLst>
          </p:cNvPr>
          <p:cNvSpPr/>
          <p:nvPr/>
        </p:nvSpPr>
        <p:spPr>
          <a:xfrm>
            <a:off x="2326186" y="3777662"/>
            <a:ext cx="4256422" cy="769441"/>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Geopolitical Crisis</a:t>
            </a:r>
          </a:p>
        </p:txBody>
      </p:sp>
    </p:spTree>
    <p:extLst>
      <p:ext uri="{BB962C8B-B14F-4D97-AF65-F5344CB8AC3E}">
        <p14:creationId xmlns:p14="http://schemas.microsoft.com/office/powerpoint/2010/main" val="17725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42946F8-7DB6-47EC-85CD-E727E4916DA9}"/>
              </a:ext>
            </a:extLst>
          </p:cNvPr>
          <p:cNvGraphicFramePr/>
          <p:nvPr/>
        </p:nvGraphicFramePr>
        <p:xfrm>
          <a:off x="309490" y="466492"/>
          <a:ext cx="8384343" cy="603117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055AB87A-2425-44C5-A578-032CED4691DD}"/>
              </a:ext>
            </a:extLst>
          </p:cNvPr>
          <p:cNvSpPr/>
          <p:nvPr/>
        </p:nvSpPr>
        <p:spPr>
          <a:xfrm>
            <a:off x="2629161" y="607169"/>
            <a:ext cx="6064672"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of home shoppers that expect a recession to occur in…</a:t>
            </a:r>
          </a:p>
        </p:txBody>
      </p:sp>
      <p:sp>
        <p:nvSpPr>
          <p:cNvPr id="7" name="TextBox 6">
            <a:extLst>
              <a:ext uri="{FF2B5EF4-FFF2-40B4-BE49-F238E27FC236}">
                <a16:creationId xmlns:a16="http://schemas.microsoft.com/office/drawing/2014/main" id="{0A4A309F-C10D-4229-841C-CAC0B13C470A}"/>
              </a:ext>
            </a:extLst>
          </p:cNvPr>
          <p:cNvSpPr txBox="1"/>
          <p:nvPr/>
        </p:nvSpPr>
        <p:spPr>
          <a:xfrm>
            <a:off x="8027019" y="6497671"/>
            <a:ext cx="10170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realtor.com</a:t>
            </a:r>
          </a:p>
        </p:txBody>
      </p:sp>
      <p:sp>
        <p:nvSpPr>
          <p:cNvPr id="8" name="TextBox 7">
            <a:extLst>
              <a:ext uri="{FF2B5EF4-FFF2-40B4-BE49-F238E27FC236}">
                <a16:creationId xmlns:a16="http://schemas.microsoft.com/office/drawing/2014/main" id="{BF7BC918-23EF-419E-9256-CD0634D14FD3}"/>
              </a:ext>
            </a:extLst>
          </p:cNvPr>
          <p:cNvSpPr txBox="1"/>
          <p:nvPr/>
        </p:nvSpPr>
        <p:spPr>
          <a:xfrm>
            <a:off x="3616226" y="6497671"/>
            <a:ext cx="177086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Updated August 2019</a:t>
            </a:r>
          </a:p>
        </p:txBody>
      </p:sp>
    </p:spTree>
    <p:extLst>
      <p:ext uri="{BB962C8B-B14F-4D97-AF65-F5344CB8AC3E}">
        <p14:creationId xmlns:p14="http://schemas.microsoft.com/office/powerpoint/2010/main" val="26286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42946F8-7DB6-47EC-85CD-E727E4916DA9}"/>
              </a:ext>
            </a:extLst>
          </p:cNvPr>
          <p:cNvGraphicFramePr/>
          <p:nvPr/>
        </p:nvGraphicFramePr>
        <p:xfrm>
          <a:off x="309490" y="1561514"/>
          <a:ext cx="8384343" cy="493284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055AB87A-2425-44C5-A578-032CED4691DD}"/>
              </a:ext>
            </a:extLst>
          </p:cNvPr>
          <p:cNvSpPr/>
          <p:nvPr/>
        </p:nvSpPr>
        <p:spPr>
          <a:xfrm>
            <a:off x="0" y="361185"/>
            <a:ext cx="91440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Will the U.S. housing market fare better or worse than the 2008 economic recession?</a:t>
            </a:r>
          </a:p>
        </p:txBody>
      </p:sp>
      <p:sp>
        <p:nvSpPr>
          <p:cNvPr id="7" name="TextBox 6">
            <a:extLst>
              <a:ext uri="{FF2B5EF4-FFF2-40B4-BE49-F238E27FC236}">
                <a16:creationId xmlns:a16="http://schemas.microsoft.com/office/drawing/2014/main" id="{0A4A309F-C10D-4229-841C-CAC0B13C470A}"/>
              </a:ext>
            </a:extLst>
          </p:cNvPr>
          <p:cNvSpPr txBox="1"/>
          <p:nvPr/>
        </p:nvSpPr>
        <p:spPr>
          <a:xfrm>
            <a:off x="7986313" y="6494357"/>
            <a:ext cx="101701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realtor.com</a:t>
            </a:r>
          </a:p>
        </p:txBody>
      </p:sp>
      <p:sp>
        <p:nvSpPr>
          <p:cNvPr id="8" name="TextBox 7">
            <a:extLst>
              <a:ext uri="{FF2B5EF4-FFF2-40B4-BE49-F238E27FC236}">
                <a16:creationId xmlns:a16="http://schemas.microsoft.com/office/drawing/2014/main" id="{1F763F5C-BA94-411C-B46F-CB0CE0895E1E}"/>
              </a:ext>
            </a:extLst>
          </p:cNvPr>
          <p:cNvSpPr txBox="1"/>
          <p:nvPr/>
        </p:nvSpPr>
        <p:spPr>
          <a:xfrm>
            <a:off x="3616226" y="6497671"/>
            <a:ext cx="177086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Updated August 2019</a:t>
            </a:r>
          </a:p>
        </p:txBody>
      </p:sp>
    </p:spTree>
    <p:extLst>
      <p:ext uri="{BB962C8B-B14F-4D97-AF65-F5344CB8AC3E}">
        <p14:creationId xmlns:p14="http://schemas.microsoft.com/office/powerpoint/2010/main" val="2136609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5AB87A-2425-44C5-A578-032CED4691DD}"/>
              </a:ext>
            </a:extLst>
          </p:cNvPr>
          <p:cNvSpPr/>
          <p:nvPr/>
        </p:nvSpPr>
        <p:spPr>
          <a:xfrm>
            <a:off x="0" y="361185"/>
            <a:ext cx="91440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Percentage of consumers who would halt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their home search if a recession occurs</a:t>
            </a:r>
          </a:p>
        </p:txBody>
      </p:sp>
      <p:sp>
        <p:nvSpPr>
          <p:cNvPr id="7" name="TextBox 6">
            <a:extLst>
              <a:ext uri="{FF2B5EF4-FFF2-40B4-BE49-F238E27FC236}">
                <a16:creationId xmlns:a16="http://schemas.microsoft.com/office/drawing/2014/main" id="{0A4A309F-C10D-4229-841C-CAC0B13C470A}"/>
              </a:ext>
            </a:extLst>
          </p:cNvPr>
          <p:cNvSpPr txBox="1"/>
          <p:nvPr/>
        </p:nvSpPr>
        <p:spPr>
          <a:xfrm>
            <a:off x="7986313" y="6494357"/>
            <a:ext cx="101701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realtor.com</a:t>
            </a:r>
          </a:p>
        </p:txBody>
      </p:sp>
      <p:sp>
        <p:nvSpPr>
          <p:cNvPr id="8" name="TextBox 7">
            <a:extLst>
              <a:ext uri="{FF2B5EF4-FFF2-40B4-BE49-F238E27FC236}">
                <a16:creationId xmlns:a16="http://schemas.microsoft.com/office/drawing/2014/main" id="{1F763F5C-BA94-411C-B46F-CB0CE0895E1E}"/>
              </a:ext>
            </a:extLst>
          </p:cNvPr>
          <p:cNvSpPr txBox="1"/>
          <p:nvPr/>
        </p:nvSpPr>
        <p:spPr>
          <a:xfrm>
            <a:off x="3616226" y="6497671"/>
            <a:ext cx="177086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Updated August 2019</a:t>
            </a:r>
          </a:p>
        </p:txBody>
      </p:sp>
      <p:grpSp>
        <p:nvGrpSpPr>
          <p:cNvPr id="4" name="Group 3">
            <a:extLst>
              <a:ext uri="{FF2B5EF4-FFF2-40B4-BE49-F238E27FC236}">
                <a16:creationId xmlns:a16="http://schemas.microsoft.com/office/drawing/2014/main" id="{BECD3DA6-DD21-400A-8C1F-5DC8F1C64817}"/>
              </a:ext>
            </a:extLst>
          </p:cNvPr>
          <p:cNvGrpSpPr/>
          <p:nvPr/>
        </p:nvGrpSpPr>
        <p:grpSpPr>
          <a:xfrm>
            <a:off x="2087730" y="1174536"/>
            <a:ext cx="4968540" cy="4508927"/>
            <a:chOff x="845241" y="1869291"/>
            <a:chExt cx="4968540" cy="4508927"/>
          </a:xfrm>
        </p:grpSpPr>
        <p:sp>
          <p:nvSpPr>
            <p:cNvPr id="2" name="TextBox 1">
              <a:extLst>
                <a:ext uri="{FF2B5EF4-FFF2-40B4-BE49-F238E27FC236}">
                  <a16:creationId xmlns:a16="http://schemas.microsoft.com/office/drawing/2014/main" id="{B653969D-668F-4E51-ADA4-123F3EA6BC21}"/>
                </a:ext>
              </a:extLst>
            </p:cNvPr>
            <p:cNvSpPr txBox="1"/>
            <p:nvPr/>
          </p:nvSpPr>
          <p:spPr>
            <a:xfrm>
              <a:off x="845241" y="1869291"/>
              <a:ext cx="3916457" cy="450892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700" b="0" i="0" u="none" strike="noStrike" kern="1200" cap="none" spc="0" normalizeH="0" baseline="0" noProof="0" dirty="0">
                  <a:ln>
                    <a:noFill/>
                  </a:ln>
                  <a:solidFill>
                    <a:srgbClr val="C00000"/>
                  </a:solidFill>
                  <a:effectLst/>
                  <a:uLnTx/>
                  <a:uFillTx/>
                  <a:latin typeface="Calibri" panose="020F0502020204030204"/>
                  <a:ea typeface="+mn-ea"/>
                  <a:cs typeface="+mn-cs"/>
                </a:rPr>
                <a:t>55</a:t>
              </a:r>
            </a:p>
          </p:txBody>
        </p:sp>
        <p:sp>
          <p:nvSpPr>
            <p:cNvPr id="3" name="TextBox 2">
              <a:extLst>
                <a:ext uri="{FF2B5EF4-FFF2-40B4-BE49-F238E27FC236}">
                  <a16:creationId xmlns:a16="http://schemas.microsoft.com/office/drawing/2014/main" id="{9D4FB848-D798-41C1-8304-05D28207663A}"/>
                </a:ext>
              </a:extLst>
            </p:cNvPr>
            <p:cNvSpPr txBox="1"/>
            <p:nvPr/>
          </p:nvSpPr>
          <p:spPr>
            <a:xfrm>
              <a:off x="4574339" y="2587954"/>
              <a:ext cx="1239442" cy="186204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427490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897A73B-1FFE-4C8C-BCAE-0BA4F86AB79E}"/>
              </a:ext>
            </a:extLst>
          </p:cNvPr>
          <p:cNvGraphicFramePr/>
          <p:nvPr/>
        </p:nvGraphicFramePr>
        <p:xfrm>
          <a:off x="365759" y="464233"/>
          <a:ext cx="8370277" cy="59084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8EDA2C9-CDDD-4D5C-BB9B-BE47621D04BB}"/>
              </a:ext>
            </a:extLst>
          </p:cNvPr>
          <p:cNvSpPr txBox="1"/>
          <p:nvPr/>
        </p:nvSpPr>
        <p:spPr>
          <a:xfrm>
            <a:off x="6104886" y="6372664"/>
            <a:ext cx="287899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CoreLogic National Home Price Index</a:t>
            </a:r>
          </a:p>
        </p:txBody>
      </p:sp>
      <p:sp>
        <p:nvSpPr>
          <p:cNvPr id="7" name="TextBox 6">
            <a:extLst>
              <a:ext uri="{FF2B5EF4-FFF2-40B4-BE49-F238E27FC236}">
                <a16:creationId xmlns:a16="http://schemas.microsoft.com/office/drawing/2014/main" id="{DA1B16E5-E555-4E5B-A6F9-D7931A757613}"/>
              </a:ext>
            </a:extLst>
          </p:cNvPr>
          <p:cNvSpPr txBox="1"/>
          <p:nvPr/>
        </p:nvSpPr>
        <p:spPr>
          <a:xfrm>
            <a:off x="809387" y="3928410"/>
            <a:ext cx="5344733" cy="138499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HOME PRICE CHANGE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during Last 5 Recessions</a:t>
            </a:r>
          </a:p>
        </p:txBody>
      </p:sp>
      <p:sp>
        <p:nvSpPr>
          <p:cNvPr id="8" name="TextBox 7">
            <a:extLst>
              <a:ext uri="{FF2B5EF4-FFF2-40B4-BE49-F238E27FC236}">
                <a16:creationId xmlns:a16="http://schemas.microsoft.com/office/drawing/2014/main" id="{6EEB06E9-FE58-4207-8E58-29CB1E09DEEC}"/>
              </a:ext>
            </a:extLst>
          </p:cNvPr>
          <p:cNvSpPr txBox="1"/>
          <p:nvPr/>
        </p:nvSpPr>
        <p:spPr>
          <a:xfrm>
            <a:off x="4198877" y="1726825"/>
            <a:ext cx="70403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1991</a:t>
            </a:r>
          </a:p>
        </p:txBody>
      </p:sp>
      <p:sp>
        <p:nvSpPr>
          <p:cNvPr id="9" name="TextBox 8">
            <a:extLst>
              <a:ext uri="{FF2B5EF4-FFF2-40B4-BE49-F238E27FC236}">
                <a16:creationId xmlns:a16="http://schemas.microsoft.com/office/drawing/2014/main" id="{538DE45E-6321-42C6-B447-D108711B97FA}"/>
              </a:ext>
            </a:extLst>
          </p:cNvPr>
          <p:cNvSpPr txBox="1"/>
          <p:nvPr/>
        </p:nvSpPr>
        <p:spPr>
          <a:xfrm>
            <a:off x="7413626" y="1726825"/>
            <a:ext cx="70403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2008</a:t>
            </a:r>
          </a:p>
        </p:txBody>
      </p:sp>
    </p:spTree>
    <p:extLst>
      <p:ext uri="{BB962C8B-B14F-4D97-AF65-F5344CB8AC3E}">
        <p14:creationId xmlns:p14="http://schemas.microsoft.com/office/powerpoint/2010/main" val="51344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hoto, colorful&#10;&#10;Description automatically generated">
            <a:extLst>
              <a:ext uri="{FF2B5EF4-FFF2-40B4-BE49-F238E27FC236}">
                <a16:creationId xmlns:a16="http://schemas.microsoft.com/office/drawing/2014/main" id="{7564FE4F-FB28-9D4B-A1F1-B6F214917F8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83535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205CC3-75D2-4846-9135-95EEEA08BC3B}"/>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55A8AD3-7317-4D44-A592-A886EE2F5474}"/>
              </a:ext>
            </a:extLst>
          </p:cNvPr>
          <p:cNvGrpSpPr/>
          <p:nvPr/>
        </p:nvGrpSpPr>
        <p:grpSpPr>
          <a:xfrm>
            <a:off x="7033845" y="4445391"/>
            <a:ext cx="2513029" cy="2653974"/>
            <a:chOff x="6866021" y="4299283"/>
            <a:chExt cx="2789096" cy="2800082"/>
          </a:xfrm>
        </p:grpSpPr>
        <p:sp>
          <p:nvSpPr>
            <p:cNvPr id="16" name="Arrow: Pentagon 15">
              <a:extLst>
                <a:ext uri="{FF2B5EF4-FFF2-40B4-BE49-F238E27FC236}">
                  <a16:creationId xmlns:a16="http://schemas.microsoft.com/office/drawing/2014/main" id="{506166DF-266F-4851-8B87-F7793A61A0AA}"/>
                </a:ext>
              </a:extLst>
            </p:cNvPr>
            <p:cNvSpPr/>
            <p:nvPr/>
          </p:nvSpPr>
          <p:spPr>
            <a:xfrm rot="2506785">
              <a:off x="7332140" y="4665340"/>
              <a:ext cx="2322977" cy="2434025"/>
            </a:xfrm>
            <a:custGeom>
              <a:avLst/>
              <a:gdLst>
                <a:gd name="connsiteX0" fmla="*/ 0 w 3222984"/>
                <a:gd name="connsiteY0" fmla="*/ 0 h 3294133"/>
                <a:gd name="connsiteX1" fmla="*/ 1719688 w 3222984"/>
                <a:gd name="connsiteY1" fmla="*/ 0 h 3294133"/>
                <a:gd name="connsiteX2" fmla="*/ 3222984 w 3222984"/>
                <a:gd name="connsiteY2" fmla="*/ 1647067 h 3294133"/>
                <a:gd name="connsiteX3" fmla="*/ 1719688 w 3222984"/>
                <a:gd name="connsiteY3" fmla="*/ 3294133 h 3294133"/>
                <a:gd name="connsiteX4" fmla="*/ 0 w 3222984"/>
                <a:gd name="connsiteY4" fmla="*/ 3294133 h 3294133"/>
                <a:gd name="connsiteX5" fmla="*/ 0 w 3222984"/>
                <a:gd name="connsiteY5" fmla="*/ 0 h 3294133"/>
                <a:gd name="connsiteX0" fmla="*/ 0 w 3222984"/>
                <a:gd name="connsiteY0" fmla="*/ 0 h 3294133"/>
                <a:gd name="connsiteX1" fmla="*/ 1719688 w 3222984"/>
                <a:gd name="connsiteY1" fmla="*/ 0 h 3294133"/>
                <a:gd name="connsiteX2" fmla="*/ 3222984 w 3222984"/>
                <a:gd name="connsiteY2" fmla="*/ 1647067 h 3294133"/>
                <a:gd name="connsiteX3" fmla="*/ 1581584 w 3222984"/>
                <a:gd name="connsiteY3" fmla="*/ 3110971 h 3294133"/>
                <a:gd name="connsiteX4" fmla="*/ 0 w 3222984"/>
                <a:gd name="connsiteY4" fmla="*/ 3294133 h 3294133"/>
                <a:gd name="connsiteX5" fmla="*/ 0 w 3222984"/>
                <a:gd name="connsiteY5" fmla="*/ 0 h 3294133"/>
                <a:gd name="connsiteX0" fmla="*/ 15376 w 3238360"/>
                <a:gd name="connsiteY0" fmla="*/ 0 h 3110971"/>
                <a:gd name="connsiteX1" fmla="*/ 1735064 w 3238360"/>
                <a:gd name="connsiteY1" fmla="*/ 0 h 3110971"/>
                <a:gd name="connsiteX2" fmla="*/ 3238360 w 3238360"/>
                <a:gd name="connsiteY2" fmla="*/ 1647067 h 3110971"/>
                <a:gd name="connsiteX3" fmla="*/ 1596960 w 3238360"/>
                <a:gd name="connsiteY3" fmla="*/ 3110971 h 3110971"/>
                <a:gd name="connsiteX4" fmla="*/ 0 w 3238360"/>
                <a:gd name="connsiteY4" fmla="*/ 2848042 h 3110971"/>
                <a:gd name="connsiteX5" fmla="*/ 15376 w 3238360"/>
                <a:gd name="connsiteY5" fmla="*/ 0 h 3110971"/>
                <a:gd name="connsiteX0" fmla="*/ 15376 w 3238360"/>
                <a:gd name="connsiteY0" fmla="*/ 0 h 3110971"/>
                <a:gd name="connsiteX1" fmla="*/ 1411358 w 3238360"/>
                <a:gd name="connsiteY1" fmla="*/ 238130 h 3110971"/>
                <a:gd name="connsiteX2" fmla="*/ 3238360 w 3238360"/>
                <a:gd name="connsiteY2" fmla="*/ 1647067 h 3110971"/>
                <a:gd name="connsiteX3" fmla="*/ 1596960 w 3238360"/>
                <a:gd name="connsiteY3" fmla="*/ 3110971 h 3110971"/>
                <a:gd name="connsiteX4" fmla="*/ 0 w 3238360"/>
                <a:gd name="connsiteY4" fmla="*/ 2848042 h 3110971"/>
                <a:gd name="connsiteX5" fmla="*/ 15376 w 3238360"/>
                <a:gd name="connsiteY5" fmla="*/ 0 h 3110971"/>
                <a:gd name="connsiteX0" fmla="*/ 15376 w 2958784"/>
                <a:gd name="connsiteY0" fmla="*/ 0 h 3110971"/>
                <a:gd name="connsiteX1" fmla="*/ 1411358 w 2958784"/>
                <a:gd name="connsiteY1" fmla="*/ 238130 h 3110971"/>
                <a:gd name="connsiteX2" fmla="*/ 2958784 w 2958784"/>
                <a:gd name="connsiteY2" fmla="*/ 1820220 h 3110971"/>
                <a:gd name="connsiteX3" fmla="*/ 1596960 w 2958784"/>
                <a:gd name="connsiteY3" fmla="*/ 3110971 h 3110971"/>
                <a:gd name="connsiteX4" fmla="*/ 0 w 2958784"/>
                <a:gd name="connsiteY4" fmla="*/ 2848042 h 3110971"/>
                <a:gd name="connsiteX5" fmla="*/ 15376 w 2958784"/>
                <a:gd name="connsiteY5" fmla="*/ 0 h 3110971"/>
                <a:gd name="connsiteX0" fmla="*/ 18988 w 2958784"/>
                <a:gd name="connsiteY0" fmla="*/ 0 h 2935376"/>
                <a:gd name="connsiteX1" fmla="*/ 1411358 w 2958784"/>
                <a:gd name="connsiteY1" fmla="*/ 62535 h 2935376"/>
                <a:gd name="connsiteX2" fmla="*/ 2958784 w 2958784"/>
                <a:gd name="connsiteY2" fmla="*/ 1644625 h 2935376"/>
                <a:gd name="connsiteX3" fmla="*/ 1596960 w 2958784"/>
                <a:gd name="connsiteY3" fmla="*/ 2935376 h 2935376"/>
                <a:gd name="connsiteX4" fmla="*/ 0 w 2958784"/>
                <a:gd name="connsiteY4" fmla="*/ 2672447 h 2935376"/>
                <a:gd name="connsiteX5" fmla="*/ 18988 w 2958784"/>
                <a:gd name="connsiteY5" fmla="*/ 0 h 2935376"/>
                <a:gd name="connsiteX0" fmla="*/ 18988 w 2951217"/>
                <a:gd name="connsiteY0" fmla="*/ 0 h 2935376"/>
                <a:gd name="connsiteX1" fmla="*/ 1411358 w 2951217"/>
                <a:gd name="connsiteY1" fmla="*/ 62535 h 2935376"/>
                <a:gd name="connsiteX2" fmla="*/ 2951217 w 2951217"/>
                <a:gd name="connsiteY2" fmla="*/ 1773568 h 2935376"/>
                <a:gd name="connsiteX3" fmla="*/ 1596960 w 2951217"/>
                <a:gd name="connsiteY3" fmla="*/ 2935376 h 2935376"/>
                <a:gd name="connsiteX4" fmla="*/ 0 w 2951217"/>
                <a:gd name="connsiteY4" fmla="*/ 2672447 h 2935376"/>
                <a:gd name="connsiteX5" fmla="*/ 18988 w 2951217"/>
                <a:gd name="connsiteY5" fmla="*/ 0 h 2935376"/>
                <a:gd name="connsiteX0" fmla="*/ 18988 w 2951217"/>
                <a:gd name="connsiteY0" fmla="*/ 0 h 2935376"/>
                <a:gd name="connsiteX1" fmla="*/ 1316457 w 2951217"/>
                <a:gd name="connsiteY1" fmla="*/ 70351 h 2935376"/>
                <a:gd name="connsiteX2" fmla="*/ 2951217 w 2951217"/>
                <a:gd name="connsiteY2" fmla="*/ 1773568 h 2935376"/>
                <a:gd name="connsiteX3" fmla="*/ 1596960 w 2951217"/>
                <a:gd name="connsiteY3" fmla="*/ 2935376 h 2935376"/>
                <a:gd name="connsiteX4" fmla="*/ 0 w 2951217"/>
                <a:gd name="connsiteY4" fmla="*/ 2672447 h 2935376"/>
                <a:gd name="connsiteX5" fmla="*/ 18988 w 2951217"/>
                <a:gd name="connsiteY5" fmla="*/ 0 h 2935376"/>
                <a:gd name="connsiteX0" fmla="*/ 18988 w 2951217"/>
                <a:gd name="connsiteY0" fmla="*/ 0 h 2893638"/>
                <a:gd name="connsiteX1" fmla="*/ 1316457 w 2951217"/>
                <a:gd name="connsiteY1" fmla="*/ 70351 h 2893638"/>
                <a:gd name="connsiteX2" fmla="*/ 2951217 w 2951217"/>
                <a:gd name="connsiteY2" fmla="*/ 1773568 h 2893638"/>
                <a:gd name="connsiteX3" fmla="*/ 1386947 w 2951217"/>
                <a:gd name="connsiteY3" fmla="*/ 2893638 h 2893638"/>
                <a:gd name="connsiteX4" fmla="*/ 0 w 2951217"/>
                <a:gd name="connsiteY4" fmla="*/ 2672447 h 2893638"/>
                <a:gd name="connsiteX5" fmla="*/ 18988 w 2951217"/>
                <a:gd name="connsiteY5" fmla="*/ 0 h 2893638"/>
                <a:gd name="connsiteX0" fmla="*/ 14823 w 2947052"/>
                <a:gd name="connsiteY0" fmla="*/ 0 h 2893638"/>
                <a:gd name="connsiteX1" fmla="*/ 1312292 w 2947052"/>
                <a:gd name="connsiteY1" fmla="*/ 70351 h 2893638"/>
                <a:gd name="connsiteX2" fmla="*/ 2947052 w 2947052"/>
                <a:gd name="connsiteY2" fmla="*/ 1773568 h 2893638"/>
                <a:gd name="connsiteX3" fmla="*/ 1382782 w 2947052"/>
                <a:gd name="connsiteY3" fmla="*/ 2893638 h 2893638"/>
                <a:gd name="connsiteX4" fmla="*/ 0 w 2947052"/>
                <a:gd name="connsiteY4" fmla="*/ 2422097 h 2893638"/>
                <a:gd name="connsiteX5" fmla="*/ 14823 w 2947052"/>
                <a:gd name="connsiteY5" fmla="*/ 0 h 2893638"/>
                <a:gd name="connsiteX0" fmla="*/ 33583 w 2947052"/>
                <a:gd name="connsiteY0" fmla="*/ 61169 h 2823287"/>
                <a:gd name="connsiteX1" fmla="*/ 1312292 w 2947052"/>
                <a:gd name="connsiteY1" fmla="*/ 0 h 2823287"/>
                <a:gd name="connsiteX2" fmla="*/ 2947052 w 2947052"/>
                <a:gd name="connsiteY2" fmla="*/ 1703217 h 2823287"/>
                <a:gd name="connsiteX3" fmla="*/ 1382782 w 2947052"/>
                <a:gd name="connsiteY3" fmla="*/ 2823287 h 2823287"/>
                <a:gd name="connsiteX4" fmla="*/ 0 w 2947052"/>
                <a:gd name="connsiteY4" fmla="*/ 2351746 h 2823287"/>
                <a:gd name="connsiteX5" fmla="*/ 33583 w 2947052"/>
                <a:gd name="connsiteY5" fmla="*/ 61169 h 2823287"/>
                <a:gd name="connsiteX0" fmla="*/ 33583 w 2947052"/>
                <a:gd name="connsiteY0" fmla="*/ 0 h 2762118"/>
                <a:gd name="connsiteX1" fmla="*/ 1132811 w 2947052"/>
                <a:gd name="connsiteY1" fmla="*/ 61798 h 2762118"/>
                <a:gd name="connsiteX2" fmla="*/ 2947052 w 2947052"/>
                <a:gd name="connsiteY2" fmla="*/ 1642048 h 2762118"/>
                <a:gd name="connsiteX3" fmla="*/ 1382782 w 2947052"/>
                <a:gd name="connsiteY3" fmla="*/ 2762118 h 2762118"/>
                <a:gd name="connsiteX4" fmla="*/ 0 w 2947052"/>
                <a:gd name="connsiteY4" fmla="*/ 2290577 h 2762118"/>
                <a:gd name="connsiteX5" fmla="*/ 33583 w 2947052"/>
                <a:gd name="connsiteY5" fmla="*/ 0 h 2762118"/>
                <a:gd name="connsiteX0" fmla="*/ 33583 w 2947052"/>
                <a:gd name="connsiteY0" fmla="*/ 0 h 2726489"/>
                <a:gd name="connsiteX1" fmla="*/ 1132811 w 2947052"/>
                <a:gd name="connsiteY1" fmla="*/ 61798 h 2726489"/>
                <a:gd name="connsiteX2" fmla="*/ 2947052 w 2947052"/>
                <a:gd name="connsiteY2" fmla="*/ 1642048 h 2726489"/>
                <a:gd name="connsiteX3" fmla="*/ 1314373 w 2947052"/>
                <a:gd name="connsiteY3" fmla="*/ 2726489 h 2726489"/>
                <a:gd name="connsiteX4" fmla="*/ 0 w 2947052"/>
                <a:gd name="connsiteY4" fmla="*/ 2290577 h 2726489"/>
                <a:gd name="connsiteX5" fmla="*/ 33583 w 2947052"/>
                <a:gd name="connsiteY5" fmla="*/ 0 h 2726489"/>
                <a:gd name="connsiteX0" fmla="*/ 874 w 2914343"/>
                <a:gd name="connsiteY0" fmla="*/ 0 h 2726489"/>
                <a:gd name="connsiteX1" fmla="*/ 1100102 w 2914343"/>
                <a:gd name="connsiteY1" fmla="*/ 61798 h 2726489"/>
                <a:gd name="connsiteX2" fmla="*/ 2914343 w 2914343"/>
                <a:gd name="connsiteY2" fmla="*/ 1642048 h 2726489"/>
                <a:gd name="connsiteX3" fmla="*/ 1281664 w 2914343"/>
                <a:gd name="connsiteY3" fmla="*/ 2726489 h 2726489"/>
                <a:gd name="connsiteX4" fmla="*/ 9952 w 2914343"/>
                <a:gd name="connsiteY4" fmla="*/ 2096350 h 2726489"/>
                <a:gd name="connsiteX5" fmla="*/ 874 w 2914343"/>
                <a:gd name="connsiteY5" fmla="*/ 0 h 2726489"/>
                <a:gd name="connsiteX0" fmla="*/ 874 w 2914343"/>
                <a:gd name="connsiteY0" fmla="*/ 0 h 2540816"/>
                <a:gd name="connsiteX1" fmla="*/ 1100102 w 2914343"/>
                <a:gd name="connsiteY1" fmla="*/ 61798 h 2540816"/>
                <a:gd name="connsiteX2" fmla="*/ 2914343 w 2914343"/>
                <a:gd name="connsiteY2" fmla="*/ 1642048 h 2540816"/>
                <a:gd name="connsiteX3" fmla="*/ 1522569 w 2914343"/>
                <a:gd name="connsiteY3" fmla="*/ 2540816 h 2540816"/>
                <a:gd name="connsiteX4" fmla="*/ 9952 w 2914343"/>
                <a:gd name="connsiteY4" fmla="*/ 2096350 h 2540816"/>
                <a:gd name="connsiteX5" fmla="*/ 874 w 2914343"/>
                <a:gd name="connsiteY5" fmla="*/ 0 h 2540816"/>
                <a:gd name="connsiteX0" fmla="*/ 66940 w 2904391"/>
                <a:gd name="connsiteY0" fmla="*/ 257367 h 2479018"/>
                <a:gd name="connsiteX1" fmla="*/ 1090150 w 2904391"/>
                <a:gd name="connsiteY1" fmla="*/ 0 h 2479018"/>
                <a:gd name="connsiteX2" fmla="*/ 2904391 w 2904391"/>
                <a:gd name="connsiteY2" fmla="*/ 1580250 h 2479018"/>
                <a:gd name="connsiteX3" fmla="*/ 1512617 w 2904391"/>
                <a:gd name="connsiteY3" fmla="*/ 2479018 h 2479018"/>
                <a:gd name="connsiteX4" fmla="*/ 0 w 2904391"/>
                <a:gd name="connsiteY4" fmla="*/ 2034552 h 2479018"/>
                <a:gd name="connsiteX5" fmla="*/ 66940 w 2904391"/>
                <a:gd name="connsiteY5" fmla="*/ 257367 h 2479018"/>
                <a:gd name="connsiteX0" fmla="*/ 66940 w 2904391"/>
                <a:gd name="connsiteY0" fmla="*/ 201244 h 2422895"/>
                <a:gd name="connsiteX1" fmla="*/ 1128646 w 2904391"/>
                <a:gd name="connsiteY1" fmla="*/ 0 h 2422895"/>
                <a:gd name="connsiteX2" fmla="*/ 2904391 w 2904391"/>
                <a:gd name="connsiteY2" fmla="*/ 1524127 h 2422895"/>
                <a:gd name="connsiteX3" fmla="*/ 1512617 w 2904391"/>
                <a:gd name="connsiteY3" fmla="*/ 2422895 h 2422895"/>
                <a:gd name="connsiteX4" fmla="*/ 0 w 2904391"/>
                <a:gd name="connsiteY4" fmla="*/ 1978429 h 2422895"/>
                <a:gd name="connsiteX5" fmla="*/ 66940 w 2904391"/>
                <a:gd name="connsiteY5" fmla="*/ 201244 h 2422895"/>
                <a:gd name="connsiteX0" fmla="*/ 205354 w 2904391"/>
                <a:gd name="connsiteY0" fmla="*/ 250786 h 2422895"/>
                <a:gd name="connsiteX1" fmla="*/ 1128646 w 2904391"/>
                <a:gd name="connsiteY1" fmla="*/ 0 h 2422895"/>
                <a:gd name="connsiteX2" fmla="*/ 2904391 w 2904391"/>
                <a:gd name="connsiteY2" fmla="*/ 1524127 h 2422895"/>
                <a:gd name="connsiteX3" fmla="*/ 1512617 w 2904391"/>
                <a:gd name="connsiteY3" fmla="*/ 2422895 h 2422895"/>
                <a:gd name="connsiteX4" fmla="*/ 0 w 2904391"/>
                <a:gd name="connsiteY4" fmla="*/ 1978429 h 2422895"/>
                <a:gd name="connsiteX5" fmla="*/ 205354 w 2904391"/>
                <a:gd name="connsiteY5" fmla="*/ 250786 h 2422895"/>
                <a:gd name="connsiteX0" fmla="*/ 205354 w 2904391"/>
                <a:gd name="connsiteY0" fmla="*/ 192219 h 2364328"/>
                <a:gd name="connsiteX1" fmla="*/ 1223785 w 2904391"/>
                <a:gd name="connsiteY1" fmla="*/ 0 h 2364328"/>
                <a:gd name="connsiteX2" fmla="*/ 2904391 w 2904391"/>
                <a:gd name="connsiteY2" fmla="*/ 1465560 h 2364328"/>
                <a:gd name="connsiteX3" fmla="*/ 1512617 w 2904391"/>
                <a:gd name="connsiteY3" fmla="*/ 2364328 h 2364328"/>
                <a:gd name="connsiteX4" fmla="*/ 0 w 2904391"/>
                <a:gd name="connsiteY4" fmla="*/ 1919862 h 2364328"/>
                <a:gd name="connsiteX5" fmla="*/ 205354 w 2904391"/>
                <a:gd name="connsiteY5" fmla="*/ 192219 h 2364328"/>
                <a:gd name="connsiteX0" fmla="*/ 205354 w 2904391"/>
                <a:gd name="connsiteY0" fmla="*/ 161478 h 2333587"/>
                <a:gd name="connsiteX1" fmla="*/ 1178914 w 2904391"/>
                <a:gd name="connsiteY1" fmla="*/ 0 h 2333587"/>
                <a:gd name="connsiteX2" fmla="*/ 2904391 w 2904391"/>
                <a:gd name="connsiteY2" fmla="*/ 1434819 h 2333587"/>
                <a:gd name="connsiteX3" fmla="*/ 1512617 w 2904391"/>
                <a:gd name="connsiteY3" fmla="*/ 2333587 h 2333587"/>
                <a:gd name="connsiteX4" fmla="*/ 0 w 2904391"/>
                <a:gd name="connsiteY4" fmla="*/ 1889121 h 2333587"/>
                <a:gd name="connsiteX5" fmla="*/ 205354 w 2904391"/>
                <a:gd name="connsiteY5" fmla="*/ 161478 h 233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91" h="2333587">
                  <a:moveTo>
                    <a:pt x="205354" y="161478"/>
                  </a:moveTo>
                  <a:lnTo>
                    <a:pt x="1178914" y="0"/>
                  </a:lnTo>
                  <a:lnTo>
                    <a:pt x="2904391" y="1434819"/>
                  </a:lnTo>
                  <a:lnTo>
                    <a:pt x="1512617" y="2333587"/>
                  </a:lnTo>
                  <a:lnTo>
                    <a:pt x="0" y="1889121"/>
                  </a:lnTo>
                  <a:cubicBezTo>
                    <a:pt x="5125" y="939774"/>
                    <a:pt x="200229" y="1110825"/>
                    <a:pt x="205354" y="161478"/>
                  </a:cubicBezTo>
                  <a:close/>
                </a:path>
              </a:pathLst>
            </a:cu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A8B3EA2-51F3-4C97-A7D2-E4EB15791AEC}"/>
                </a:ext>
              </a:extLst>
            </p:cNvPr>
            <p:cNvGrpSpPr/>
            <p:nvPr/>
          </p:nvGrpSpPr>
          <p:grpSpPr>
            <a:xfrm>
              <a:off x="6866021" y="4299283"/>
              <a:ext cx="2036090" cy="1759495"/>
              <a:chOff x="5922499" y="3249637"/>
              <a:chExt cx="2771335" cy="2700998"/>
            </a:xfrm>
          </p:grpSpPr>
          <p:sp>
            <p:nvSpPr>
              <p:cNvPr id="3" name="Speech Bubble: Oval 2">
                <a:extLst>
                  <a:ext uri="{FF2B5EF4-FFF2-40B4-BE49-F238E27FC236}">
                    <a16:creationId xmlns:a16="http://schemas.microsoft.com/office/drawing/2014/main" id="{05CCAA8A-1013-42D3-8547-C6A93667C045}"/>
                  </a:ext>
                </a:extLst>
              </p:cNvPr>
              <p:cNvSpPr/>
              <p:nvPr/>
            </p:nvSpPr>
            <p:spPr>
              <a:xfrm>
                <a:off x="5922499" y="3249637"/>
                <a:ext cx="2771335" cy="2700998"/>
              </a:xfrm>
              <a:prstGeom prst="wedgeEllipseCallout">
                <a:avLst>
                  <a:gd name="adj1" fmla="val 36048"/>
                  <a:gd name="adj2" fmla="val 67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33B65F6-EF84-4843-9930-E97DB85D17CF}"/>
                  </a:ext>
                </a:extLst>
              </p:cNvPr>
              <p:cNvGrpSpPr/>
              <p:nvPr/>
            </p:nvGrpSpPr>
            <p:grpSpPr>
              <a:xfrm>
                <a:off x="6998677" y="3787727"/>
                <a:ext cx="618978" cy="1744394"/>
                <a:chOff x="6914271" y="3854544"/>
                <a:chExt cx="618978" cy="1744394"/>
              </a:xfrm>
            </p:grpSpPr>
            <p:sp>
              <p:nvSpPr>
                <p:cNvPr id="4" name="Trapezoid 3">
                  <a:extLst>
                    <a:ext uri="{FF2B5EF4-FFF2-40B4-BE49-F238E27FC236}">
                      <a16:creationId xmlns:a16="http://schemas.microsoft.com/office/drawing/2014/main" id="{522F4246-76C8-485A-B5A8-FF58BCD6AFBF}"/>
                    </a:ext>
                  </a:extLst>
                </p:cNvPr>
                <p:cNvSpPr/>
                <p:nvPr/>
              </p:nvSpPr>
              <p:spPr>
                <a:xfrm rot="10800000">
                  <a:off x="6914271" y="3854544"/>
                  <a:ext cx="618978" cy="1280160"/>
                </a:xfrm>
                <a:prstGeom prst="trapezoid">
                  <a:avLst/>
                </a:pr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860D7D4-F9D4-452C-9D09-A4AA83A5386C}"/>
                    </a:ext>
                  </a:extLst>
                </p:cNvPr>
                <p:cNvSpPr/>
                <p:nvPr/>
              </p:nvSpPr>
              <p:spPr>
                <a:xfrm>
                  <a:off x="7076049" y="5275382"/>
                  <a:ext cx="337624" cy="323556"/>
                </a:xfrm>
                <a:prstGeom prst="ellipse">
                  <a:avLst/>
                </a:prstGeom>
                <a:solidFill>
                  <a:srgbClr val="2B4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8" name="Rectangle 17">
            <a:extLst>
              <a:ext uri="{FF2B5EF4-FFF2-40B4-BE49-F238E27FC236}">
                <a16:creationId xmlns:a16="http://schemas.microsoft.com/office/drawing/2014/main" id="{B4981E9F-08BB-4F08-9CFB-A06631D83993}"/>
              </a:ext>
            </a:extLst>
          </p:cNvPr>
          <p:cNvSpPr/>
          <p:nvPr/>
        </p:nvSpPr>
        <p:spPr>
          <a:xfrm>
            <a:off x="402874" y="255058"/>
            <a:ext cx="8499237" cy="5016758"/>
          </a:xfrm>
          <a:prstGeom prst="rect">
            <a:avLst/>
          </a:prstGeom>
        </p:spPr>
        <p:txBody>
          <a:bodyPr wrap="square">
            <a:spAutoFit/>
          </a:bodyPr>
          <a:lstStyle/>
          <a:p>
            <a:pPr lvl="0" defTabSz="914400" eaLnBrk="0" fontAlgn="base" hangingPunct="0">
              <a:spcBef>
                <a:spcPct val="0"/>
              </a:spcBef>
              <a:spcAft>
                <a:spcPct val="0"/>
              </a:spcAft>
              <a:defRPr/>
            </a:pPr>
            <a:r>
              <a:rPr lang="en-US" sz="4000" dirty="0">
                <a:solidFill>
                  <a:prstClr val="white"/>
                </a:solidFill>
                <a:latin typeface="Calibri" panose="020F0502020204030204" pitchFamily="34" charset="0"/>
                <a:cs typeface="Calibri" panose="020F0502020204030204" pitchFamily="34" charset="0"/>
              </a:rPr>
              <a:t>“We are reasonably confident that US growth is improving…the sharp drop in mortgage rates has reinvigorated the housing recovery after a slowdown in 2018 and early 2019. The structural outlook is also strong, as the level </a:t>
            </a:r>
          </a:p>
          <a:p>
            <a:pPr lvl="0" defTabSz="914400" eaLnBrk="0" fontAlgn="base" hangingPunct="0">
              <a:spcBef>
                <a:spcPct val="0"/>
              </a:spcBef>
              <a:spcAft>
                <a:spcPct val="0"/>
              </a:spcAft>
              <a:defRPr/>
            </a:pPr>
            <a:r>
              <a:rPr lang="en-US" sz="4000" dirty="0">
                <a:solidFill>
                  <a:prstClr val="white"/>
                </a:solidFill>
                <a:latin typeface="Calibri" panose="020F0502020204030204" pitchFamily="34" charset="0"/>
                <a:cs typeface="Calibri" panose="020F0502020204030204" pitchFamily="34" charset="0"/>
              </a:rPr>
              <a:t>of building activity remains well </a:t>
            </a:r>
          </a:p>
          <a:p>
            <a:pPr lvl="0" defTabSz="914400" eaLnBrk="0" fontAlgn="base" hangingPunct="0">
              <a:spcBef>
                <a:spcPct val="0"/>
              </a:spcBef>
              <a:spcAft>
                <a:spcPct val="0"/>
              </a:spcAft>
              <a:defRPr/>
            </a:pPr>
            <a:r>
              <a:rPr lang="en-US" sz="4000" dirty="0">
                <a:solidFill>
                  <a:prstClr val="white"/>
                </a:solidFill>
                <a:latin typeface="Calibri" panose="020F0502020204030204" pitchFamily="34" charset="0"/>
                <a:cs typeface="Calibri" panose="020F0502020204030204" pitchFamily="34" charset="0"/>
              </a:rPr>
              <a:t>below demographic demand.”</a:t>
            </a:r>
          </a:p>
        </p:txBody>
      </p:sp>
      <p:sp>
        <p:nvSpPr>
          <p:cNvPr id="19" name="Rectangle 2">
            <a:extLst>
              <a:ext uri="{FF2B5EF4-FFF2-40B4-BE49-F238E27FC236}">
                <a16:creationId xmlns:a16="http://schemas.microsoft.com/office/drawing/2014/main" id="{C7BB40D4-3DEE-49DB-93F5-AC1AFA0B278A}"/>
              </a:ext>
            </a:extLst>
          </p:cNvPr>
          <p:cNvSpPr>
            <a:spLocks noChangeArrowheads="1"/>
          </p:cNvSpPr>
          <p:nvPr/>
        </p:nvSpPr>
        <p:spPr bwMode="auto">
          <a:xfrm>
            <a:off x="3265796" y="5495521"/>
            <a:ext cx="30556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lvl="0" algn="ctr" defTabSz="914400" eaLnBrk="0" fontAlgn="base" hangingPunct="0">
              <a:spcAft>
                <a:spcPct val="0"/>
              </a:spcAft>
              <a:buNone/>
              <a:defRPr/>
            </a:pPr>
            <a:r>
              <a:rPr lang="en-US" altLang="en-US" sz="3600" dirty="0">
                <a:solidFill>
                  <a:prstClr val="white"/>
                </a:solidFill>
                <a:latin typeface="Calibri" panose="020F0502020204030204" pitchFamily="34" charset="0"/>
                <a:cs typeface="Calibri" panose="020F0502020204030204" pitchFamily="34" charset="0"/>
              </a:rPr>
              <a:t>Goldman Sachs</a:t>
            </a:r>
          </a:p>
        </p:txBody>
      </p:sp>
    </p:spTree>
    <p:extLst>
      <p:ext uri="{BB962C8B-B14F-4D97-AF65-F5344CB8AC3E}">
        <p14:creationId xmlns:p14="http://schemas.microsoft.com/office/powerpoint/2010/main" val="228199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6ED578-6E74-9D4F-8012-13ABD06B8425}"/>
              </a:ext>
            </a:extLst>
          </p:cNvPr>
          <p:cNvPicPr>
            <a:picLocks noChangeAspect="1"/>
          </p:cNvPicPr>
          <p:nvPr/>
        </p:nvPicPr>
        <p:blipFill>
          <a:blip r:embed="rId2"/>
          <a:stretch>
            <a:fillRect/>
          </a:stretch>
        </p:blipFill>
        <p:spPr>
          <a:xfrm>
            <a:off x="1181290" y="3845405"/>
            <a:ext cx="2357477" cy="2607276"/>
          </a:xfrm>
          <a:prstGeom prst="rect">
            <a:avLst/>
          </a:prstGeom>
        </p:spPr>
      </p:pic>
      <p:sp>
        <p:nvSpPr>
          <p:cNvPr id="3" name="TextBox 2">
            <a:extLst>
              <a:ext uri="{FF2B5EF4-FFF2-40B4-BE49-F238E27FC236}">
                <a16:creationId xmlns:a16="http://schemas.microsoft.com/office/drawing/2014/main" id="{0414DB34-58BB-8247-B887-9ABE7BDC71D5}"/>
              </a:ext>
            </a:extLst>
          </p:cNvPr>
          <p:cNvSpPr txBox="1"/>
          <p:nvPr/>
        </p:nvSpPr>
        <p:spPr>
          <a:xfrm>
            <a:off x="541566" y="1073603"/>
            <a:ext cx="8060867" cy="1938992"/>
          </a:xfrm>
          <a:prstGeom prst="rect">
            <a:avLst/>
          </a:prstGeom>
          <a:noFill/>
        </p:spPr>
        <p:txBody>
          <a:bodyPr wrap="square" rtlCol="0">
            <a:spAutoFit/>
          </a:bodyPr>
          <a:lstStyle/>
          <a:p>
            <a:r>
              <a:rPr lang="en-US" sz="4000" dirty="0"/>
              <a:t>“People do not follow the best leaders. They follow the ones they can understand the easiest.”</a:t>
            </a:r>
          </a:p>
        </p:txBody>
      </p:sp>
      <p:sp>
        <p:nvSpPr>
          <p:cNvPr id="4" name="TextBox 3">
            <a:extLst>
              <a:ext uri="{FF2B5EF4-FFF2-40B4-BE49-F238E27FC236}">
                <a16:creationId xmlns:a16="http://schemas.microsoft.com/office/drawing/2014/main" id="{C4839C21-600E-094A-B09A-19F176FDD9D4}"/>
              </a:ext>
            </a:extLst>
          </p:cNvPr>
          <p:cNvSpPr txBox="1"/>
          <p:nvPr/>
        </p:nvSpPr>
        <p:spPr>
          <a:xfrm>
            <a:off x="5535385" y="4061376"/>
            <a:ext cx="1930337" cy="461665"/>
          </a:xfrm>
          <a:prstGeom prst="rect">
            <a:avLst/>
          </a:prstGeom>
          <a:noFill/>
        </p:spPr>
        <p:txBody>
          <a:bodyPr wrap="none" rtlCol="0">
            <a:spAutoFit/>
          </a:bodyPr>
          <a:lstStyle/>
          <a:p>
            <a:r>
              <a:rPr lang="en-US" sz="2400" b="1" dirty="0"/>
              <a:t>Donald Miller</a:t>
            </a:r>
          </a:p>
        </p:txBody>
      </p:sp>
    </p:spTree>
    <p:extLst>
      <p:ext uri="{BB962C8B-B14F-4D97-AF65-F5344CB8AC3E}">
        <p14:creationId xmlns:p14="http://schemas.microsoft.com/office/powerpoint/2010/main" val="315273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4EBD83E-62F1-4BD6-96F9-995BD37D9CE9}"/>
              </a:ext>
            </a:extLst>
          </p:cNvPr>
          <p:cNvGraphicFramePr>
            <a:graphicFrameLocks noGrp="1"/>
          </p:cNvGraphicFramePr>
          <p:nvPr/>
        </p:nvGraphicFramePr>
        <p:xfrm>
          <a:off x="503583" y="1097280"/>
          <a:ext cx="8264105" cy="5237253"/>
        </p:xfrm>
        <a:graphic>
          <a:graphicData uri="http://schemas.openxmlformats.org/drawingml/2006/table">
            <a:tbl>
              <a:tblPr firstRow="1" bandRow="1">
                <a:tableStyleId>{5C22544A-7EE6-4342-B048-85BDC9FD1C3A}</a:tableStyleId>
              </a:tblPr>
              <a:tblGrid>
                <a:gridCol w="4268442">
                  <a:extLst>
                    <a:ext uri="{9D8B030D-6E8A-4147-A177-3AD203B41FA5}">
                      <a16:colId xmlns:a16="http://schemas.microsoft.com/office/drawing/2014/main" val="2672373301"/>
                    </a:ext>
                  </a:extLst>
                </a:gridCol>
                <a:gridCol w="1085850">
                  <a:extLst>
                    <a:ext uri="{9D8B030D-6E8A-4147-A177-3AD203B41FA5}">
                      <a16:colId xmlns:a16="http://schemas.microsoft.com/office/drawing/2014/main" val="1844370564"/>
                    </a:ext>
                  </a:extLst>
                </a:gridCol>
                <a:gridCol w="1014413">
                  <a:extLst>
                    <a:ext uri="{9D8B030D-6E8A-4147-A177-3AD203B41FA5}">
                      <a16:colId xmlns:a16="http://schemas.microsoft.com/office/drawing/2014/main" val="2844753835"/>
                    </a:ext>
                  </a:extLst>
                </a:gridCol>
                <a:gridCol w="1028700">
                  <a:extLst>
                    <a:ext uri="{9D8B030D-6E8A-4147-A177-3AD203B41FA5}">
                      <a16:colId xmlns:a16="http://schemas.microsoft.com/office/drawing/2014/main" val="2811374395"/>
                    </a:ext>
                  </a:extLst>
                </a:gridCol>
                <a:gridCol w="866700">
                  <a:extLst>
                    <a:ext uri="{9D8B030D-6E8A-4147-A177-3AD203B41FA5}">
                      <a16:colId xmlns:a16="http://schemas.microsoft.com/office/drawing/2014/main" val="2609632681"/>
                    </a:ext>
                  </a:extLst>
                </a:gridCol>
              </a:tblGrid>
              <a:tr h="748179">
                <a:tc>
                  <a:txBody>
                    <a:bodyPr/>
                    <a:lstStyle/>
                    <a:p>
                      <a:pPr algn="l"/>
                      <a:r>
                        <a:rPr lang="en-US" sz="3200" b="0" dirty="0">
                          <a:latin typeface="Calibri" panose="020F0502020204030204" pitchFamily="34" charset="0"/>
                          <a:cs typeface="Calibri" panose="020F0502020204030204" pitchFamily="34" charset="0"/>
                        </a:rPr>
                        <a:t>Source</a:t>
                      </a:r>
                    </a:p>
                  </a:txBody>
                  <a:tcPr anchor="ctr">
                    <a:solidFill>
                      <a:srgbClr val="0070C0"/>
                    </a:solidFill>
                  </a:tcPr>
                </a:tc>
                <a:tc>
                  <a:txBody>
                    <a:bodyPr/>
                    <a:lstStyle/>
                    <a:p>
                      <a:pPr algn="ctr"/>
                      <a:r>
                        <a:rPr lang="en-US" sz="2400" b="0" dirty="0">
                          <a:latin typeface="Calibri" panose="020F0502020204030204" pitchFamily="34" charset="0"/>
                          <a:cs typeface="Calibri" panose="020F0502020204030204" pitchFamily="34" charset="0"/>
                        </a:rPr>
                        <a:t>2019</a:t>
                      </a:r>
                    </a:p>
                  </a:txBody>
                  <a:tcPr anchor="ctr">
                    <a:solidFill>
                      <a:srgbClr val="0070C0"/>
                    </a:solidFill>
                  </a:tcPr>
                </a:tc>
                <a:tc>
                  <a:txBody>
                    <a:bodyPr/>
                    <a:lstStyle/>
                    <a:p>
                      <a:pPr algn="ctr"/>
                      <a:r>
                        <a:rPr lang="en-US" sz="2400" b="0" dirty="0">
                          <a:latin typeface="Calibri" panose="020F0502020204030204" pitchFamily="34" charset="0"/>
                          <a:cs typeface="Calibri" panose="020F0502020204030204" pitchFamily="34" charset="0"/>
                        </a:rPr>
                        <a:t>2020</a:t>
                      </a:r>
                    </a:p>
                  </a:txBody>
                  <a:tcPr anchor="ctr">
                    <a:solidFill>
                      <a:srgbClr val="0070C0"/>
                    </a:solidFill>
                  </a:tcPr>
                </a:tc>
                <a:tc>
                  <a:txBody>
                    <a:bodyPr/>
                    <a:lstStyle/>
                    <a:p>
                      <a:pPr algn="ctr"/>
                      <a:r>
                        <a:rPr lang="en-US" sz="2400" b="0" dirty="0">
                          <a:latin typeface="Calibri" panose="020F0502020204030204" pitchFamily="34" charset="0"/>
                          <a:cs typeface="Calibri" panose="020F0502020204030204" pitchFamily="34" charset="0"/>
                        </a:rPr>
                        <a:t>2021</a:t>
                      </a:r>
                    </a:p>
                  </a:txBody>
                  <a:tcPr anchor="ctr">
                    <a:solidFill>
                      <a:srgbClr val="0070C0"/>
                    </a:solidFill>
                  </a:tcPr>
                </a:tc>
                <a:tc>
                  <a:txBody>
                    <a:bodyPr/>
                    <a:lstStyle/>
                    <a:p>
                      <a:pPr algn="ctr"/>
                      <a:r>
                        <a:rPr lang="en-US" sz="2400" b="0" dirty="0">
                          <a:latin typeface="Calibri" panose="020F0502020204030204" pitchFamily="34" charset="0"/>
                          <a:cs typeface="Calibri" panose="020F0502020204030204" pitchFamily="34" charset="0"/>
                        </a:rPr>
                        <a:t>2022</a:t>
                      </a:r>
                    </a:p>
                  </a:txBody>
                  <a:tcPr anchor="ctr">
                    <a:solidFill>
                      <a:srgbClr val="0070C0"/>
                    </a:solidFill>
                  </a:tcPr>
                </a:tc>
                <a:extLst>
                  <a:ext uri="{0D108BD9-81ED-4DB2-BD59-A6C34878D82A}">
                    <a16:rowId xmlns:a16="http://schemas.microsoft.com/office/drawing/2014/main" val="3549062559"/>
                  </a:ext>
                </a:extLst>
              </a:tr>
              <a:tr h="748179">
                <a:tc>
                  <a:txBody>
                    <a:bodyPr/>
                    <a:lstStyle/>
                    <a:p>
                      <a:r>
                        <a:rPr lang="en-US" sz="2400" dirty="0">
                          <a:latin typeface="Calibri" panose="020F0502020204030204" pitchFamily="34" charset="0"/>
                          <a:cs typeface="Calibri" panose="020F0502020204030204" pitchFamily="34" charset="0"/>
                        </a:rPr>
                        <a:t>Home Price </a:t>
                      </a:r>
                      <a:r>
                        <a:rPr lang="en-US" sz="2400" b="0" dirty="0">
                          <a:latin typeface="Calibri" panose="020F0502020204030204" pitchFamily="34" charset="0"/>
                          <a:cs typeface="Calibri" panose="020F0502020204030204" pitchFamily="34" charset="0"/>
                        </a:rPr>
                        <a:t>Expectation</a:t>
                      </a:r>
                      <a:r>
                        <a:rPr lang="en-US" sz="2400" dirty="0">
                          <a:latin typeface="Calibri" panose="020F0502020204030204" pitchFamily="34" charset="0"/>
                          <a:cs typeface="Calibri" panose="020F0502020204030204" pitchFamily="34" charset="0"/>
                        </a:rPr>
                        <a:t> Survey</a:t>
                      </a:r>
                    </a:p>
                  </a:txBody>
                  <a:tcPr anchor="ctr">
                    <a:solidFill>
                      <a:schemeClr val="bg1"/>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+3.6</a:t>
                      </a:r>
                    </a:p>
                  </a:txBody>
                  <a:tcPr anchor="ctr">
                    <a:solidFill>
                      <a:schemeClr val="bg1"/>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+2.5</a:t>
                      </a:r>
                    </a:p>
                  </a:txBody>
                  <a:tcPr anchor="ctr">
                    <a:solidFill>
                      <a:schemeClr val="bg1"/>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+2.2</a:t>
                      </a:r>
                    </a:p>
                  </a:txBody>
                  <a:tcPr anchor="ctr">
                    <a:solidFill>
                      <a:schemeClr val="bg1"/>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+2.7</a:t>
                      </a:r>
                    </a:p>
                  </a:txBody>
                  <a:tcPr anchor="ctr">
                    <a:solidFill>
                      <a:schemeClr val="bg1"/>
                    </a:solidFill>
                  </a:tcPr>
                </a:tc>
                <a:extLst>
                  <a:ext uri="{0D108BD9-81ED-4DB2-BD59-A6C34878D82A}">
                    <a16:rowId xmlns:a16="http://schemas.microsoft.com/office/drawing/2014/main" val="1332500654"/>
                  </a:ext>
                </a:extLst>
              </a:tr>
              <a:tr h="748179">
                <a:tc>
                  <a:txBody>
                    <a:bodyPr/>
                    <a:lstStyle/>
                    <a:p>
                      <a:r>
                        <a:rPr lang="en-US" sz="2400" dirty="0">
                          <a:latin typeface="Calibri" panose="020F0502020204030204" pitchFamily="34" charset="0"/>
                          <a:cs typeface="Calibri" panose="020F0502020204030204" pitchFamily="34" charset="0"/>
                        </a:rPr>
                        <a:t>Mortgage Bankers Association</a:t>
                      </a:r>
                    </a:p>
                  </a:txBody>
                  <a:tcPr anchor="ctr">
                    <a:solidFill>
                      <a:srgbClr val="E7F5FF"/>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+4.3</a:t>
                      </a:r>
                    </a:p>
                  </a:txBody>
                  <a:tcPr anchor="ctr">
                    <a:solidFill>
                      <a:srgbClr val="E7F5FF"/>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+3.1</a:t>
                      </a:r>
                    </a:p>
                  </a:txBody>
                  <a:tcPr anchor="ctr">
                    <a:solidFill>
                      <a:srgbClr val="E7F5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+2.2</a:t>
                      </a:r>
                    </a:p>
                  </a:txBody>
                  <a:tcPr anchor="ctr">
                    <a:solidFill>
                      <a:srgbClr val="E7F5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9FF78"/>
                          </a:solidFill>
                          <a:effectLst/>
                          <a:uLnTx/>
                          <a:uFillTx/>
                          <a:latin typeface="Calibri" panose="020F0502020204030204" pitchFamily="34" charset="0"/>
                          <a:ea typeface="+mn-ea"/>
                          <a:cs typeface="Calibri" panose="020F0502020204030204" pitchFamily="34" charset="0"/>
                        </a:rPr>
                        <a:t>N/A</a:t>
                      </a:r>
                    </a:p>
                  </a:txBody>
                  <a:tcPr anchor="ctr">
                    <a:solidFill>
                      <a:srgbClr val="E7F5FF"/>
                    </a:solidFill>
                  </a:tcPr>
                </a:tc>
                <a:extLst>
                  <a:ext uri="{0D108BD9-81ED-4DB2-BD59-A6C34878D82A}">
                    <a16:rowId xmlns:a16="http://schemas.microsoft.com/office/drawing/2014/main" val="2281853119"/>
                  </a:ext>
                </a:extLst>
              </a:tr>
              <a:tr h="748179">
                <a:tc>
                  <a:txBody>
                    <a:bodyPr/>
                    <a:lstStyle/>
                    <a:p>
                      <a:r>
                        <a:rPr lang="en-US" sz="2400" dirty="0">
                          <a:latin typeface="Calibri" panose="020F0502020204030204" pitchFamily="34" charset="0"/>
                          <a:cs typeface="Calibri" panose="020F0502020204030204" pitchFamily="34" charset="0"/>
                        </a:rPr>
                        <a:t>Zelman &amp; Assoc.</a:t>
                      </a:r>
                    </a:p>
                  </a:txBody>
                  <a:tcPr anchor="ctr">
                    <a:solidFill>
                      <a:schemeClr val="bg1"/>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+3.9</a:t>
                      </a:r>
                    </a:p>
                  </a:txBody>
                  <a:tcPr anchor="ctr">
                    <a:solidFill>
                      <a:schemeClr val="bg1"/>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+3.7</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Calibri" panose="020F0502020204030204" pitchFamily="34" charset="0"/>
                          <a:cs typeface="Calibri" panose="020F0502020204030204" pitchFamily="34" charset="0"/>
                        </a:rPr>
                        <a:t>+3.3</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9FF78"/>
                          </a:solidFill>
                          <a:latin typeface="Calibri" panose="020F0502020204030204" pitchFamily="34" charset="0"/>
                          <a:cs typeface="Calibri" panose="020F0502020204030204" pitchFamily="34" charset="0"/>
                        </a:rPr>
                        <a:t>N/A</a:t>
                      </a:r>
                    </a:p>
                  </a:txBody>
                  <a:tcPr anchor="ctr">
                    <a:solidFill>
                      <a:schemeClr val="bg1"/>
                    </a:solidFill>
                  </a:tcPr>
                </a:tc>
                <a:extLst>
                  <a:ext uri="{0D108BD9-81ED-4DB2-BD59-A6C34878D82A}">
                    <a16:rowId xmlns:a16="http://schemas.microsoft.com/office/drawing/2014/main" val="350679559"/>
                  </a:ext>
                </a:extLst>
              </a:tr>
              <a:tr h="748179">
                <a:tc>
                  <a:txBody>
                    <a:bodyPr/>
                    <a:lstStyle/>
                    <a:p>
                      <a:r>
                        <a:rPr lang="en-US" sz="2400" dirty="0">
                          <a:latin typeface="Calibri" panose="020F0502020204030204" pitchFamily="34" charset="0"/>
                          <a:cs typeface="Calibri" panose="020F0502020204030204" pitchFamily="34" charset="0"/>
                        </a:rPr>
                        <a:t>Fannie Mae</a:t>
                      </a:r>
                    </a:p>
                  </a:txBody>
                  <a:tcPr anchor="ctr">
                    <a:solidFill>
                      <a:srgbClr val="E7F5FF"/>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+5.2</a:t>
                      </a:r>
                    </a:p>
                  </a:txBody>
                  <a:tcPr anchor="ctr">
                    <a:solidFill>
                      <a:srgbClr val="E7F5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Calibri" panose="020F0502020204030204" pitchFamily="34" charset="0"/>
                          <a:cs typeface="Calibri" panose="020F0502020204030204" pitchFamily="34" charset="0"/>
                        </a:rPr>
                        <a:t>+4.1</a:t>
                      </a:r>
                    </a:p>
                  </a:txBody>
                  <a:tcPr anchor="ctr">
                    <a:solidFill>
                      <a:srgbClr val="E7F5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Calibri" panose="020F0502020204030204" pitchFamily="34" charset="0"/>
                          <a:cs typeface="Calibri" panose="020F0502020204030204" pitchFamily="34" charset="0"/>
                        </a:rPr>
                        <a:t>+2</a:t>
                      </a:r>
                    </a:p>
                  </a:txBody>
                  <a:tcPr anchor="ctr">
                    <a:solidFill>
                      <a:srgbClr val="E7F5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9FF78"/>
                          </a:solidFill>
                          <a:latin typeface="Calibri" panose="020F0502020204030204" pitchFamily="34" charset="0"/>
                          <a:cs typeface="Calibri" panose="020F0502020204030204" pitchFamily="34" charset="0"/>
                        </a:rPr>
                        <a:t>N/A</a:t>
                      </a:r>
                    </a:p>
                  </a:txBody>
                  <a:tcPr anchor="ctr">
                    <a:solidFill>
                      <a:srgbClr val="E7F5FF"/>
                    </a:solidFill>
                  </a:tcPr>
                </a:tc>
                <a:extLst>
                  <a:ext uri="{0D108BD9-81ED-4DB2-BD59-A6C34878D82A}">
                    <a16:rowId xmlns:a16="http://schemas.microsoft.com/office/drawing/2014/main" val="1362003821"/>
                  </a:ext>
                </a:extLst>
              </a:tr>
              <a:tr h="748179">
                <a:tc>
                  <a:txBody>
                    <a:bodyPr/>
                    <a:lstStyle/>
                    <a:p>
                      <a:r>
                        <a:rPr lang="en-US" sz="2400" dirty="0">
                          <a:latin typeface="Calibri" panose="020F0502020204030204" pitchFamily="34" charset="0"/>
                          <a:cs typeface="Calibri" panose="020F0502020204030204" pitchFamily="34" charset="0"/>
                        </a:rPr>
                        <a:t>National Association of Realtors</a:t>
                      </a:r>
                    </a:p>
                  </a:txBody>
                  <a:tcPr anchor="ctr">
                    <a:solidFill>
                      <a:schemeClr val="bg1"/>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+4.3</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Calibri" panose="020F0502020204030204" pitchFamily="34" charset="0"/>
                          <a:cs typeface="Calibri" panose="020F0502020204030204" pitchFamily="34" charset="0"/>
                        </a:rPr>
                        <a:t>+3.6</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9FF78"/>
                          </a:solidFill>
                          <a:latin typeface="Calibri" panose="020F0502020204030204" pitchFamily="34" charset="0"/>
                          <a:cs typeface="Calibri" panose="020F0502020204030204" pitchFamily="34" charset="0"/>
                        </a:rPr>
                        <a:t>N/A</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9FF78"/>
                          </a:solidFill>
                          <a:latin typeface="Calibri" panose="020F0502020204030204" pitchFamily="34" charset="0"/>
                          <a:cs typeface="Calibri" panose="020F0502020204030204" pitchFamily="34" charset="0"/>
                        </a:rPr>
                        <a:t>N/A</a:t>
                      </a:r>
                    </a:p>
                  </a:txBody>
                  <a:tcPr anchor="ctr">
                    <a:solidFill>
                      <a:schemeClr val="bg1"/>
                    </a:solidFill>
                  </a:tcPr>
                </a:tc>
                <a:extLst>
                  <a:ext uri="{0D108BD9-81ED-4DB2-BD59-A6C34878D82A}">
                    <a16:rowId xmlns:a16="http://schemas.microsoft.com/office/drawing/2014/main" val="1044594264"/>
                  </a:ext>
                </a:extLst>
              </a:tr>
              <a:tr h="748179">
                <a:tc>
                  <a:txBody>
                    <a:bodyPr/>
                    <a:lstStyle/>
                    <a:p>
                      <a:r>
                        <a:rPr lang="en-US" sz="2400" dirty="0">
                          <a:latin typeface="Calibri" panose="020F0502020204030204" pitchFamily="34" charset="0"/>
                          <a:cs typeface="Calibri" panose="020F0502020204030204" pitchFamily="34" charset="0"/>
                        </a:rPr>
                        <a:t>Freddie Mac</a:t>
                      </a:r>
                    </a:p>
                  </a:txBody>
                  <a:tcPr anchor="ctr">
                    <a:solidFill>
                      <a:srgbClr val="E7F5FF"/>
                    </a:solidFill>
                  </a:tcPr>
                </a:tc>
                <a:tc>
                  <a:txBody>
                    <a:bodyPr/>
                    <a:lstStyle/>
                    <a:p>
                      <a:pPr algn="ctr"/>
                      <a:r>
                        <a:rPr lang="en-US" sz="2400" b="1" dirty="0">
                          <a:solidFill>
                            <a:srgbClr val="00B050"/>
                          </a:solidFill>
                          <a:latin typeface="Calibri" panose="020F0502020204030204" pitchFamily="34" charset="0"/>
                          <a:cs typeface="Calibri" panose="020F0502020204030204" pitchFamily="34" charset="0"/>
                        </a:rPr>
                        <a:t>+3.3</a:t>
                      </a:r>
                    </a:p>
                  </a:txBody>
                  <a:tcPr anchor="ctr">
                    <a:solidFill>
                      <a:srgbClr val="E7F5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Calibri" panose="020F0502020204030204" pitchFamily="34" charset="0"/>
                          <a:cs typeface="Calibri" panose="020F0502020204030204" pitchFamily="34" charset="0"/>
                        </a:rPr>
                        <a:t>+2.8</a:t>
                      </a:r>
                    </a:p>
                  </a:txBody>
                  <a:tcPr anchor="ctr">
                    <a:solidFill>
                      <a:srgbClr val="E7F5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9FF78"/>
                          </a:solidFill>
                          <a:latin typeface="Calibri" panose="020F0502020204030204" pitchFamily="34" charset="0"/>
                          <a:cs typeface="Calibri" panose="020F0502020204030204" pitchFamily="34" charset="0"/>
                        </a:rPr>
                        <a:t>N/A</a:t>
                      </a:r>
                    </a:p>
                  </a:txBody>
                  <a:tcPr anchor="ctr">
                    <a:solidFill>
                      <a:srgbClr val="E7F5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9FF78"/>
                          </a:solidFill>
                          <a:latin typeface="Calibri" panose="020F0502020204030204" pitchFamily="34" charset="0"/>
                          <a:cs typeface="Calibri" panose="020F0502020204030204" pitchFamily="34" charset="0"/>
                        </a:rPr>
                        <a:t>N/A</a:t>
                      </a:r>
                    </a:p>
                  </a:txBody>
                  <a:tcPr anchor="ctr">
                    <a:solidFill>
                      <a:srgbClr val="E7F5FF"/>
                    </a:solidFill>
                  </a:tcPr>
                </a:tc>
                <a:extLst>
                  <a:ext uri="{0D108BD9-81ED-4DB2-BD59-A6C34878D82A}">
                    <a16:rowId xmlns:a16="http://schemas.microsoft.com/office/drawing/2014/main" val="468409244"/>
                  </a:ext>
                </a:extLst>
              </a:tr>
            </a:tbl>
          </a:graphicData>
        </a:graphic>
      </p:graphicFrame>
      <p:sp>
        <p:nvSpPr>
          <p:cNvPr id="3" name="TextBox 2">
            <a:extLst>
              <a:ext uri="{FF2B5EF4-FFF2-40B4-BE49-F238E27FC236}">
                <a16:creationId xmlns:a16="http://schemas.microsoft.com/office/drawing/2014/main" id="{5023AE5A-A62B-4061-9E6E-27F121FEE86D}"/>
              </a:ext>
            </a:extLst>
          </p:cNvPr>
          <p:cNvSpPr txBox="1"/>
          <p:nvPr/>
        </p:nvSpPr>
        <p:spPr>
          <a:xfrm flipH="1">
            <a:off x="-1" y="312447"/>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Home Prices Projected to Continue to Appreciate</a:t>
            </a:r>
          </a:p>
        </p:txBody>
      </p:sp>
      <p:cxnSp>
        <p:nvCxnSpPr>
          <p:cNvPr id="5" name="Straight Connector 4">
            <a:extLst>
              <a:ext uri="{FF2B5EF4-FFF2-40B4-BE49-F238E27FC236}">
                <a16:creationId xmlns:a16="http://schemas.microsoft.com/office/drawing/2014/main" id="{F6E67475-2A6B-4FF1-8255-9928DC7BF036}"/>
              </a:ext>
            </a:extLst>
          </p:cNvPr>
          <p:cNvCxnSpPr/>
          <p:nvPr/>
        </p:nvCxnSpPr>
        <p:spPr>
          <a:xfrm>
            <a:off x="516835" y="6334539"/>
            <a:ext cx="825085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91187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B53AB914-C424-44CE-965E-30CCB4DC02A9}"/>
              </a:ext>
            </a:extLst>
          </p:cNvPr>
          <p:cNvGraphicFramePr/>
          <p:nvPr/>
        </p:nvGraphicFramePr>
        <p:xfrm>
          <a:off x="5796604" y="206631"/>
          <a:ext cx="3194998" cy="629023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
            <a:extLst>
              <a:ext uri="{FF2B5EF4-FFF2-40B4-BE49-F238E27FC236}">
                <a16:creationId xmlns:a16="http://schemas.microsoft.com/office/drawing/2014/main" id="{5CF619E7-A37C-384C-8FC3-8CCB67DF5188}"/>
              </a:ext>
            </a:extLst>
          </p:cNvPr>
          <p:cNvSpPr>
            <a:spLocks noChangeArrowheads="1"/>
          </p:cNvSpPr>
          <p:nvPr/>
        </p:nvSpPr>
        <p:spPr bwMode="auto">
          <a:xfrm>
            <a:off x="3429000" y="6515100"/>
            <a:ext cx="5638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100" b="0" i="0" u="none" strike="noStrike" kern="1200" cap="none" spc="0" normalizeH="0" baseline="0" noProof="0" dirty="0">
                <a:ln>
                  <a:noFill/>
                </a:ln>
                <a:solidFill>
                  <a:srgbClr val="A6A6A6"/>
                </a:solidFill>
                <a:effectLst/>
                <a:uLnTx/>
                <a:uFillTx/>
                <a:latin typeface="Calibri Regular"/>
                <a:ea typeface="+mn-ea"/>
                <a:cs typeface="+mn-cs"/>
              </a:rPr>
              <a:t>Freddie Mac</a:t>
            </a:r>
          </a:p>
        </p:txBody>
      </p:sp>
      <p:graphicFrame>
        <p:nvGraphicFramePr>
          <p:cNvPr id="14" name="Chart 13">
            <a:extLst>
              <a:ext uri="{FF2B5EF4-FFF2-40B4-BE49-F238E27FC236}">
                <a16:creationId xmlns:a16="http://schemas.microsoft.com/office/drawing/2014/main" id="{2283E98A-2A79-A84D-AE07-22ACE0D3AE00}"/>
              </a:ext>
            </a:extLst>
          </p:cNvPr>
          <p:cNvGraphicFramePr/>
          <p:nvPr/>
        </p:nvGraphicFramePr>
        <p:xfrm>
          <a:off x="-1" y="258063"/>
          <a:ext cx="5991155" cy="6414443"/>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7">
            <a:extLst>
              <a:ext uri="{FF2B5EF4-FFF2-40B4-BE49-F238E27FC236}">
                <a16:creationId xmlns:a16="http://schemas.microsoft.com/office/drawing/2014/main" id="{C34F9952-EABE-4BF2-9A7C-69900545CF32}"/>
              </a:ext>
            </a:extLst>
          </p:cNvPr>
          <p:cNvSpPr txBox="1">
            <a:spLocks noChangeArrowheads="1"/>
          </p:cNvSpPr>
          <p:nvPr/>
        </p:nvSpPr>
        <p:spPr bwMode="auto">
          <a:xfrm>
            <a:off x="682577" y="4725230"/>
            <a:ext cx="403910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January 2018 – Today </a:t>
            </a:r>
            <a:b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b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Actual Interest Rates</a:t>
            </a:r>
          </a:p>
        </p:txBody>
      </p:sp>
      <p:sp>
        <p:nvSpPr>
          <p:cNvPr id="30" name="Rectangle 12">
            <a:extLst>
              <a:ext uri="{FF2B5EF4-FFF2-40B4-BE49-F238E27FC236}">
                <a16:creationId xmlns:a16="http://schemas.microsoft.com/office/drawing/2014/main" id="{B71832C7-DA23-4AD0-AACA-7BCD49227E45}"/>
              </a:ext>
            </a:extLst>
          </p:cNvPr>
          <p:cNvSpPr>
            <a:spLocks noChangeArrowheads="1"/>
          </p:cNvSpPr>
          <p:nvPr/>
        </p:nvSpPr>
        <p:spPr bwMode="auto">
          <a:xfrm>
            <a:off x="1594510" y="131345"/>
            <a:ext cx="7350125"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rtl="0" eaLnBrk="0" fontAlgn="auto" latinLnBrk="0" hangingPunct="0">
              <a:lnSpc>
                <a:spcPct val="100000"/>
              </a:lnSpc>
              <a:spcBef>
                <a:spcPct val="0"/>
              </a:spcBef>
              <a:spcAft>
                <a:spcPts val="0"/>
              </a:spcAft>
              <a:buClrTx/>
              <a:buSzTx/>
              <a:buFontTx/>
              <a:buNone/>
              <a:tabLst/>
              <a:defRPr/>
            </a:pPr>
            <a:r>
              <a:rPr kumimoji="0" lang="en-US" altLang="en-US" sz="6600" b="0" i="0" u="none" strike="noStrike" kern="1200" cap="none" spc="0" normalizeH="0" baseline="0" noProof="0" dirty="0">
                <a:ln>
                  <a:noFill/>
                </a:ln>
                <a:solidFill>
                  <a:prstClr val="black">
                    <a:lumMod val="65000"/>
                    <a:lumOff val="35000"/>
                  </a:prstClr>
                </a:solidFill>
                <a:effectLst/>
                <a:uLnTx/>
                <a:uFillTx/>
                <a:latin typeface="Calibri" pitchFamily="34" charset="0"/>
                <a:ea typeface="+mn-ea"/>
                <a:cs typeface="Calibri" panose="020F0502020204030204" pitchFamily="34" charset="0"/>
              </a:rPr>
              <a:t>Mortgage Rates</a:t>
            </a:r>
          </a:p>
          <a:p>
            <a:pPr marL="0" marR="0" lvl="0" indent="0" algn="r" defTabSz="914400" rtl="0" eaLnBrk="0" fontAlgn="auto" latinLnBrk="0" hangingPunct="0">
              <a:lnSpc>
                <a:spcPct val="10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rgbClr val="595959"/>
                </a:solidFill>
                <a:effectLst/>
                <a:uLnTx/>
                <a:uFillTx/>
                <a:latin typeface="Calibri" pitchFamily="34" charset="0"/>
                <a:ea typeface="+mn-ea"/>
                <a:cs typeface="Calibri" panose="020F0502020204030204" pitchFamily="34" charset="0"/>
              </a:rPr>
              <a:t>Freddie Mac</a:t>
            </a:r>
            <a:br>
              <a:rPr kumimoji="0" lang="en-US" altLang="en-US" sz="4800" b="0" i="0" u="none" strike="noStrike" kern="1200" cap="none" spc="0" normalizeH="0" baseline="0" noProof="0" dirty="0">
                <a:ln>
                  <a:noFill/>
                </a:ln>
                <a:solidFill>
                  <a:srgbClr val="595959"/>
                </a:solidFill>
                <a:effectLst/>
                <a:uLnTx/>
                <a:uFillTx/>
                <a:latin typeface="Calibri" pitchFamily="34" charset="0"/>
                <a:ea typeface="+mn-ea"/>
                <a:cs typeface="Calibri" panose="020F0502020204030204" pitchFamily="34" charset="0"/>
              </a:rPr>
            </a:br>
            <a:r>
              <a:rPr kumimoji="0" lang="en-US" altLang="en-US" sz="2800" b="0" i="0" u="none" strike="noStrike" kern="1200" cap="none" spc="0" normalizeH="0" baseline="0" noProof="0" dirty="0">
                <a:ln>
                  <a:noFill/>
                </a:ln>
                <a:solidFill>
                  <a:srgbClr val="595959"/>
                </a:solidFill>
                <a:effectLst/>
                <a:uLnTx/>
                <a:uFillTx/>
                <a:latin typeface="Calibri" pitchFamily="34" charset="0"/>
                <a:ea typeface="+mn-ea"/>
                <a:cs typeface="Calibri" panose="020F0502020204030204" pitchFamily="34" charset="0"/>
              </a:rPr>
              <a:t>30-Year Fixed Rate</a:t>
            </a:r>
            <a:endParaRPr kumimoji="0" lang="en-US" altLang="en-US" sz="2400" b="0" i="0" u="none" strike="noStrike" kern="1200" cap="none" spc="0" normalizeH="0" baseline="0" noProof="0" dirty="0">
              <a:ln>
                <a:noFill/>
              </a:ln>
              <a:solidFill>
                <a:srgbClr val="595959"/>
              </a:solidFill>
              <a:effectLst/>
              <a:uLnTx/>
              <a:uFillTx/>
              <a:latin typeface="Calibri"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AC24A606-D275-4679-AC50-551DE8670454}"/>
              </a:ext>
            </a:extLst>
          </p:cNvPr>
          <p:cNvSpPr txBox="1"/>
          <p:nvPr/>
        </p:nvSpPr>
        <p:spPr>
          <a:xfrm>
            <a:off x="6899374" y="5983660"/>
            <a:ext cx="102966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2020</a:t>
            </a:r>
          </a:p>
        </p:txBody>
      </p:sp>
      <p:sp>
        <p:nvSpPr>
          <p:cNvPr id="21" name="TextBox 20">
            <a:extLst>
              <a:ext uri="{FF2B5EF4-FFF2-40B4-BE49-F238E27FC236}">
                <a16:creationId xmlns:a16="http://schemas.microsoft.com/office/drawing/2014/main" id="{513D2261-606D-4125-BEEE-3858A774005F}"/>
              </a:ext>
            </a:extLst>
          </p:cNvPr>
          <p:cNvSpPr txBox="1"/>
          <p:nvPr/>
        </p:nvSpPr>
        <p:spPr>
          <a:xfrm>
            <a:off x="6829696" y="5708237"/>
            <a:ext cx="5704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Q2</a:t>
            </a:r>
          </a:p>
        </p:txBody>
      </p:sp>
      <p:sp>
        <p:nvSpPr>
          <p:cNvPr id="23" name="TextBox 22">
            <a:extLst>
              <a:ext uri="{FF2B5EF4-FFF2-40B4-BE49-F238E27FC236}">
                <a16:creationId xmlns:a16="http://schemas.microsoft.com/office/drawing/2014/main" id="{2E28B2A2-BCA2-4D3F-98B9-6E1BC7715378}"/>
              </a:ext>
            </a:extLst>
          </p:cNvPr>
          <p:cNvSpPr txBox="1"/>
          <p:nvPr/>
        </p:nvSpPr>
        <p:spPr>
          <a:xfrm>
            <a:off x="7621176" y="5719205"/>
            <a:ext cx="5704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Q3</a:t>
            </a:r>
          </a:p>
        </p:txBody>
      </p:sp>
      <p:sp>
        <p:nvSpPr>
          <p:cNvPr id="25" name="TextBox 24">
            <a:extLst>
              <a:ext uri="{FF2B5EF4-FFF2-40B4-BE49-F238E27FC236}">
                <a16:creationId xmlns:a16="http://schemas.microsoft.com/office/drawing/2014/main" id="{2FFAAD3D-83FC-43DD-AA69-0CC5DDA84A4E}"/>
              </a:ext>
            </a:extLst>
          </p:cNvPr>
          <p:cNvSpPr txBox="1"/>
          <p:nvPr/>
        </p:nvSpPr>
        <p:spPr>
          <a:xfrm>
            <a:off x="8363081" y="5725883"/>
            <a:ext cx="5704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Q4</a:t>
            </a:r>
          </a:p>
        </p:txBody>
      </p:sp>
      <p:sp>
        <p:nvSpPr>
          <p:cNvPr id="26" name="TextBox 7">
            <a:extLst>
              <a:ext uri="{FF2B5EF4-FFF2-40B4-BE49-F238E27FC236}">
                <a16:creationId xmlns:a16="http://schemas.microsoft.com/office/drawing/2014/main" id="{47A5C72E-BC7C-4916-A47A-D4E734CA02AF}"/>
              </a:ext>
            </a:extLst>
          </p:cNvPr>
          <p:cNvSpPr txBox="1">
            <a:spLocks noChangeArrowheads="1"/>
          </p:cNvSpPr>
          <p:nvPr/>
        </p:nvSpPr>
        <p:spPr bwMode="auto">
          <a:xfrm>
            <a:off x="5755139" y="4244711"/>
            <a:ext cx="32861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ＭＳ Ｐゴシック" charset="0"/>
                <a:cs typeface="Calibri" panose="020F0502020204030204" pitchFamily="34" charset="0"/>
              </a:rPr>
              <a:t>Where Are They Going?</a:t>
            </a:r>
          </a:p>
        </p:txBody>
      </p:sp>
      <p:sp>
        <p:nvSpPr>
          <p:cNvPr id="15" name="TextBox 14">
            <a:extLst>
              <a:ext uri="{FF2B5EF4-FFF2-40B4-BE49-F238E27FC236}">
                <a16:creationId xmlns:a16="http://schemas.microsoft.com/office/drawing/2014/main" id="{ECA429BC-63DE-49AB-9A45-A6B39D25A699}"/>
              </a:ext>
            </a:extLst>
          </p:cNvPr>
          <p:cNvSpPr txBox="1"/>
          <p:nvPr/>
        </p:nvSpPr>
        <p:spPr>
          <a:xfrm>
            <a:off x="6088271" y="5725883"/>
            <a:ext cx="5704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Q1</a:t>
            </a:r>
          </a:p>
        </p:txBody>
      </p:sp>
    </p:spTree>
    <p:extLst>
      <p:ext uri="{BB962C8B-B14F-4D97-AF65-F5344CB8AC3E}">
        <p14:creationId xmlns:p14="http://schemas.microsoft.com/office/powerpoint/2010/main" val="317980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78245F3-1401-48DA-BB9A-583C08F282D9}"/>
              </a:ext>
            </a:extLst>
          </p:cNvPr>
          <p:cNvGraphicFramePr>
            <a:graphicFrameLocks noGrp="1"/>
          </p:cNvGraphicFramePr>
          <p:nvPr/>
        </p:nvGraphicFramePr>
        <p:xfrm>
          <a:off x="421241" y="1140431"/>
          <a:ext cx="8332342" cy="4296796"/>
        </p:xfrm>
        <a:graphic>
          <a:graphicData uri="http://schemas.openxmlformats.org/drawingml/2006/table">
            <a:tbl>
              <a:tblPr firstRow="1" bandRow="1">
                <a:tableStyleId>{7DF18680-E054-41AD-8BC1-D1AEF772440D}</a:tableStyleId>
              </a:tblPr>
              <a:tblGrid>
                <a:gridCol w="3043919">
                  <a:extLst>
                    <a:ext uri="{9D8B030D-6E8A-4147-A177-3AD203B41FA5}">
                      <a16:colId xmlns:a16="http://schemas.microsoft.com/office/drawing/2014/main" val="515227115"/>
                    </a:ext>
                  </a:extLst>
                </a:gridCol>
                <a:gridCol w="2510976">
                  <a:extLst>
                    <a:ext uri="{9D8B030D-6E8A-4147-A177-3AD203B41FA5}">
                      <a16:colId xmlns:a16="http://schemas.microsoft.com/office/drawing/2014/main" val="2659302974"/>
                    </a:ext>
                  </a:extLst>
                </a:gridCol>
                <a:gridCol w="2777447">
                  <a:extLst>
                    <a:ext uri="{9D8B030D-6E8A-4147-A177-3AD203B41FA5}">
                      <a16:colId xmlns:a16="http://schemas.microsoft.com/office/drawing/2014/main" val="3134671471"/>
                    </a:ext>
                  </a:extLst>
                </a:gridCol>
              </a:tblGrid>
              <a:tr h="1074199">
                <a:tc>
                  <a:txBody>
                    <a:bodyPr/>
                    <a:lstStyle/>
                    <a:p>
                      <a:r>
                        <a:rPr lang="en-US" sz="2000" dirty="0"/>
                        <a:t>  Market Factor</a:t>
                      </a:r>
                      <a:endParaRPr lang="en-US" sz="2000" b="0" dirty="0"/>
                    </a:p>
                  </a:txBody>
                  <a:tcPr anchor="ctr">
                    <a:solidFill>
                      <a:srgbClr val="0070C0"/>
                    </a:solidFill>
                  </a:tcPr>
                </a:tc>
                <a:tc>
                  <a:txBody>
                    <a:bodyPr/>
                    <a:lstStyle/>
                    <a:p>
                      <a:pPr algn="ctr"/>
                      <a:r>
                        <a:rPr lang="en-US" sz="2000" dirty="0"/>
                        <a:t>Change</a:t>
                      </a:r>
                    </a:p>
                  </a:txBody>
                  <a:tcPr anchor="ctr">
                    <a:solidFill>
                      <a:srgbClr val="0070C0"/>
                    </a:solidFill>
                  </a:tcPr>
                </a:tc>
                <a:tc>
                  <a:txBody>
                    <a:bodyPr/>
                    <a:lstStyle/>
                    <a:p>
                      <a:pPr algn="ctr"/>
                      <a:r>
                        <a:rPr lang="en-US" sz="2000" dirty="0"/>
                        <a:t>Impact on Buyers’ </a:t>
                      </a:r>
                    </a:p>
                    <a:p>
                      <a:pPr algn="ctr"/>
                      <a:r>
                        <a:rPr lang="en-US" sz="2000" dirty="0"/>
                        <a:t>Purchasing Power</a:t>
                      </a:r>
                      <a:endParaRPr lang="en-US" sz="2000" b="0" dirty="0"/>
                    </a:p>
                  </a:txBody>
                  <a:tcPr anchor="ctr">
                    <a:solidFill>
                      <a:srgbClr val="0070C0"/>
                    </a:solidFill>
                  </a:tcPr>
                </a:tc>
                <a:extLst>
                  <a:ext uri="{0D108BD9-81ED-4DB2-BD59-A6C34878D82A}">
                    <a16:rowId xmlns:a16="http://schemas.microsoft.com/office/drawing/2014/main" val="642787196"/>
                  </a:ext>
                </a:extLst>
              </a:tr>
              <a:tr h="1074199">
                <a:tc>
                  <a:txBody>
                    <a:bodyPr/>
                    <a:lstStyle/>
                    <a:p>
                      <a:r>
                        <a:rPr lang="en-US" sz="2800" dirty="0"/>
                        <a:t> Home Prices</a:t>
                      </a:r>
                    </a:p>
                  </a:txBody>
                  <a:tcPr anchor="ctr">
                    <a:solidFill>
                      <a:schemeClr val="accent1">
                        <a:lumMod val="20000"/>
                        <a:lumOff val="80000"/>
                      </a:schemeClr>
                    </a:solidFill>
                  </a:tcPr>
                </a:tc>
                <a:tc>
                  <a:txBody>
                    <a:bodyPr/>
                    <a:lstStyle/>
                    <a:p>
                      <a:pPr algn="ctr"/>
                      <a:r>
                        <a:rPr lang="en-US" sz="2800" dirty="0"/>
                        <a:t>+5.7%</a:t>
                      </a:r>
                      <a:endParaRPr lang="en-US" sz="2800" b="0" dirty="0"/>
                    </a:p>
                  </a:txBody>
                  <a:tcPr anchor="ctr">
                    <a:solidFill>
                      <a:schemeClr val="accent1">
                        <a:lumMod val="20000"/>
                        <a:lumOff val="80000"/>
                      </a:schemeClr>
                    </a:solidFill>
                  </a:tcPr>
                </a:tc>
                <a:tc>
                  <a:txBody>
                    <a:bodyPr/>
                    <a:lstStyle/>
                    <a:p>
                      <a:pPr algn="ctr"/>
                      <a:r>
                        <a:rPr lang="en-US" sz="2800" dirty="0">
                          <a:solidFill>
                            <a:srgbClr val="FF0000"/>
                          </a:solidFill>
                        </a:rPr>
                        <a:t>-$21,300</a:t>
                      </a:r>
                      <a:endParaRPr lang="en-US" sz="2800" b="0"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3319749825"/>
                  </a:ext>
                </a:extLst>
              </a:tr>
              <a:tr h="1074199">
                <a:tc>
                  <a:txBody>
                    <a:bodyPr/>
                    <a:lstStyle/>
                    <a:p>
                      <a:r>
                        <a:rPr lang="en-US" sz="2800" dirty="0"/>
                        <a:t> Mortgage Rates</a:t>
                      </a:r>
                    </a:p>
                  </a:txBody>
                  <a:tcPr anchor="ctr"/>
                </a:tc>
                <a:tc>
                  <a:txBody>
                    <a:bodyPr/>
                    <a:lstStyle/>
                    <a:p>
                      <a:pPr algn="ctr"/>
                      <a:r>
                        <a:rPr lang="en-US" sz="2800" dirty="0"/>
                        <a:t>-.85</a:t>
                      </a:r>
                      <a:endParaRPr lang="en-US" sz="2800" b="0" dirty="0"/>
                    </a:p>
                  </a:txBody>
                  <a:tcPr anchor="ctr"/>
                </a:tc>
                <a:tc>
                  <a:txBody>
                    <a:bodyPr/>
                    <a:lstStyle/>
                    <a:p>
                      <a:pPr algn="ctr"/>
                      <a:r>
                        <a:rPr lang="en-US" sz="2800" dirty="0"/>
                        <a:t>+$40,200</a:t>
                      </a:r>
                      <a:endParaRPr lang="en-US" sz="2800" b="0" dirty="0"/>
                    </a:p>
                  </a:txBody>
                  <a:tcPr anchor="ctr"/>
                </a:tc>
                <a:extLst>
                  <a:ext uri="{0D108BD9-81ED-4DB2-BD59-A6C34878D82A}">
                    <a16:rowId xmlns:a16="http://schemas.microsoft.com/office/drawing/2014/main" val="3841380917"/>
                  </a:ext>
                </a:extLst>
              </a:tr>
              <a:tr h="1074199">
                <a:tc>
                  <a:txBody>
                    <a:bodyPr/>
                    <a:lstStyle/>
                    <a:p>
                      <a:r>
                        <a:rPr lang="en-US" sz="2800" dirty="0"/>
                        <a:t> Wages</a:t>
                      </a: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a:t>+1.5%</a:t>
                      </a:r>
                      <a:endParaRPr lang="en-US" sz="2800" b="0" dirty="0"/>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dirty="0"/>
                        <a:t>+$5,600</a:t>
                      </a:r>
                      <a:endParaRPr lang="en-US" sz="2800" b="0" dirty="0"/>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0054896"/>
                  </a:ext>
                </a:extLst>
              </a:tr>
            </a:tbl>
          </a:graphicData>
        </a:graphic>
      </p:graphicFrame>
      <p:sp>
        <p:nvSpPr>
          <p:cNvPr id="4" name="TextBox 3">
            <a:extLst>
              <a:ext uri="{FF2B5EF4-FFF2-40B4-BE49-F238E27FC236}">
                <a16:creationId xmlns:a16="http://schemas.microsoft.com/office/drawing/2014/main" id="{EBB2F95E-0892-426E-A794-BB96E44FE70B}"/>
              </a:ext>
            </a:extLst>
          </p:cNvPr>
          <p:cNvSpPr txBox="1"/>
          <p:nvPr/>
        </p:nvSpPr>
        <p:spPr>
          <a:xfrm>
            <a:off x="29876" y="206781"/>
            <a:ext cx="9158068" cy="707886"/>
          </a:xfrm>
          <a:prstGeom prst="rect">
            <a:avLst/>
          </a:prstGeom>
          <a:noFill/>
        </p:spPr>
        <p:txBody>
          <a:bodyPr wrap="square" rtlCol="0">
            <a:spAutoFit/>
          </a:bodyPr>
          <a:lstStyle/>
          <a:p>
            <a:pPr algn="ctr"/>
            <a:r>
              <a:rPr lang="en-US" sz="4000" dirty="0"/>
              <a:t>Buyer Purchasing Power INCREASING!</a:t>
            </a:r>
          </a:p>
        </p:txBody>
      </p:sp>
      <p:sp>
        <p:nvSpPr>
          <p:cNvPr id="5" name="TextBox 4">
            <a:extLst>
              <a:ext uri="{FF2B5EF4-FFF2-40B4-BE49-F238E27FC236}">
                <a16:creationId xmlns:a16="http://schemas.microsoft.com/office/drawing/2014/main" id="{51C70B82-7989-4428-B776-6DB8CC3C9091}"/>
              </a:ext>
            </a:extLst>
          </p:cNvPr>
          <p:cNvSpPr txBox="1"/>
          <p:nvPr/>
        </p:nvSpPr>
        <p:spPr>
          <a:xfrm>
            <a:off x="7779434" y="6394792"/>
            <a:ext cx="1232902" cy="307777"/>
          </a:xfrm>
          <a:prstGeom prst="rect">
            <a:avLst/>
          </a:prstGeom>
          <a:noFill/>
        </p:spPr>
        <p:txBody>
          <a:bodyPr wrap="none" rtlCol="0">
            <a:spAutoFit/>
          </a:bodyPr>
          <a:lstStyle/>
          <a:p>
            <a:r>
              <a:rPr lang="en-US" sz="1400" dirty="0">
                <a:solidFill>
                  <a:schemeClr val="bg1">
                    <a:lumMod val="50000"/>
                  </a:schemeClr>
                </a:solidFill>
              </a:rPr>
              <a:t>First American</a:t>
            </a:r>
          </a:p>
        </p:txBody>
      </p:sp>
      <p:grpSp>
        <p:nvGrpSpPr>
          <p:cNvPr id="9" name="Group 8">
            <a:extLst>
              <a:ext uri="{FF2B5EF4-FFF2-40B4-BE49-F238E27FC236}">
                <a16:creationId xmlns:a16="http://schemas.microsoft.com/office/drawing/2014/main" id="{239DA1F9-5F70-4C44-A610-3A65D087AF2C}"/>
              </a:ext>
            </a:extLst>
          </p:cNvPr>
          <p:cNvGrpSpPr/>
          <p:nvPr/>
        </p:nvGrpSpPr>
        <p:grpSpPr>
          <a:xfrm>
            <a:off x="957371" y="5655995"/>
            <a:ext cx="7229258" cy="646331"/>
            <a:chOff x="872963" y="4655840"/>
            <a:chExt cx="7229258" cy="646331"/>
          </a:xfrm>
        </p:grpSpPr>
        <p:sp>
          <p:nvSpPr>
            <p:cNvPr id="7" name="TextBox 6">
              <a:extLst>
                <a:ext uri="{FF2B5EF4-FFF2-40B4-BE49-F238E27FC236}">
                  <a16:creationId xmlns:a16="http://schemas.microsoft.com/office/drawing/2014/main" id="{2D09EAED-057B-401E-9362-0903542563A9}"/>
                </a:ext>
              </a:extLst>
            </p:cNvPr>
            <p:cNvSpPr txBox="1"/>
            <p:nvPr/>
          </p:nvSpPr>
          <p:spPr>
            <a:xfrm>
              <a:off x="6168678" y="4655840"/>
              <a:ext cx="1933543" cy="646331"/>
            </a:xfrm>
            <a:prstGeom prst="rect">
              <a:avLst/>
            </a:prstGeom>
            <a:noFill/>
          </p:spPr>
          <p:txBody>
            <a:bodyPr wrap="none" rtlCol="0">
              <a:spAutoFit/>
            </a:bodyPr>
            <a:lstStyle/>
            <a:p>
              <a:r>
                <a:rPr lang="en-US" sz="3600" dirty="0">
                  <a:solidFill>
                    <a:srgbClr val="0070C0"/>
                  </a:solidFill>
                </a:rPr>
                <a:t>+$24,500</a:t>
              </a:r>
            </a:p>
          </p:txBody>
        </p:sp>
        <p:sp>
          <p:nvSpPr>
            <p:cNvPr id="8" name="TextBox 7">
              <a:extLst>
                <a:ext uri="{FF2B5EF4-FFF2-40B4-BE49-F238E27FC236}">
                  <a16:creationId xmlns:a16="http://schemas.microsoft.com/office/drawing/2014/main" id="{57614E52-353C-4AC3-96E0-B3D31CB8E939}"/>
                </a:ext>
              </a:extLst>
            </p:cNvPr>
            <p:cNvSpPr txBox="1"/>
            <p:nvPr/>
          </p:nvSpPr>
          <p:spPr>
            <a:xfrm>
              <a:off x="872963" y="4717396"/>
              <a:ext cx="5111912" cy="523220"/>
            </a:xfrm>
            <a:prstGeom prst="rect">
              <a:avLst/>
            </a:prstGeom>
            <a:noFill/>
          </p:spPr>
          <p:txBody>
            <a:bodyPr wrap="none" rtlCol="0">
              <a:spAutoFit/>
            </a:bodyPr>
            <a:lstStyle/>
            <a:p>
              <a:r>
                <a:rPr lang="en-US" sz="2800" dirty="0">
                  <a:solidFill>
                    <a:srgbClr val="00B0F0"/>
                  </a:solidFill>
                </a:rPr>
                <a:t>Total Impact on Purchasing Power</a:t>
              </a:r>
            </a:p>
          </p:txBody>
        </p:sp>
      </p:grpSp>
    </p:spTree>
    <p:extLst>
      <p:ext uri="{BB962C8B-B14F-4D97-AF65-F5344CB8AC3E}">
        <p14:creationId xmlns:p14="http://schemas.microsoft.com/office/powerpoint/2010/main" val="23294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638800"/>
            <a:ext cx="9147175"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0" y="0"/>
            <a:ext cx="9144000" cy="1828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900" name="Group 8"/>
          <p:cNvGrpSpPr>
            <a:grpSpLocks/>
          </p:cNvGrpSpPr>
          <p:nvPr/>
        </p:nvGrpSpPr>
        <p:grpSpPr bwMode="auto">
          <a:xfrm>
            <a:off x="0" y="76200"/>
            <a:ext cx="9067800" cy="1677988"/>
            <a:chOff x="606366" y="159302"/>
            <a:chExt cx="8080434" cy="1678428"/>
          </a:xfrm>
        </p:grpSpPr>
        <p:sp>
          <p:nvSpPr>
            <p:cNvPr id="80903" name="TextBox 6"/>
            <p:cNvSpPr txBox="1">
              <a:spLocks noChangeArrowheads="1"/>
            </p:cNvSpPr>
            <p:nvPr/>
          </p:nvSpPr>
          <p:spPr bwMode="auto">
            <a:xfrm>
              <a:off x="606366" y="159302"/>
              <a:ext cx="80804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5400" b="0" i="0" u="none" strike="noStrike" kern="1200" cap="none" spc="0" normalizeH="0" baseline="0" noProof="0">
                  <a:ln>
                    <a:noFill/>
                  </a:ln>
                  <a:solidFill>
                    <a:prstClr val="white"/>
                  </a:solidFill>
                  <a:effectLst/>
                  <a:uLnTx/>
                  <a:uFillTx/>
                  <a:latin typeface="Arial" panose="020B0604020202020204" pitchFamily="34" charset="0"/>
                  <a:ea typeface="+mn-ea"/>
                  <a:cs typeface="+mn-cs"/>
                </a:rPr>
                <a:t>Q: When do most listings</a:t>
              </a:r>
            </a:p>
          </p:txBody>
        </p:sp>
        <p:sp>
          <p:nvSpPr>
            <p:cNvPr id="80904" name="Rectangle 7"/>
            <p:cNvSpPr>
              <a:spLocks noChangeArrowheads="1"/>
            </p:cNvSpPr>
            <p:nvPr/>
          </p:nvSpPr>
          <p:spPr bwMode="auto">
            <a:xfrm>
              <a:off x="2081142" y="914400"/>
              <a:ext cx="64698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5400" b="0" i="0" u="none" strike="noStrike" kern="1200" cap="none" spc="0" normalizeH="0" baseline="0" noProof="0">
                  <a:ln>
                    <a:noFill/>
                  </a:ln>
                  <a:solidFill>
                    <a:prstClr val="white"/>
                  </a:solidFill>
                  <a:effectLst/>
                  <a:uLnTx/>
                  <a:uFillTx/>
                  <a:latin typeface="Arial" panose="020B0604020202020204" pitchFamily="34" charset="0"/>
                  <a:ea typeface="+mn-ea"/>
                  <a:cs typeface="+mn-cs"/>
                </a:rPr>
                <a:t>come on the market? </a:t>
              </a:r>
            </a:p>
          </p:txBody>
        </p:sp>
      </p:grpSp>
      <p:sp>
        <p:nvSpPr>
          <p:cNvPr id="80901" name="TextBox 12"/>
          <p:cNvSpPr txBox="1">
            <a:spLocks noChangeArrowheads="1"/>
          </p:cNvSpPr>
          <p:nvPr/>
        </p:nvSpPr>
        <p:spPr bwMode="auto">
          <a:xfrm>
            <a:off x="0" y="5781675"/>
            <a:ext cx="9147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 The 2</a:t>
            </a:r>
            <a:r>
              <a:rPr kumimoji="0" lang="en-US" altLang="en-US" sz="4400" b="0" i="0" u="none" strike="noStrike" kern="1200" cap="none" spc="0" normalizeH="0" baseline="30000" noProof="0" dirty="0">
                <a:ln>
                  <a:noFill/>
                </a:ln>
                <a:solidFill>
                  <a:prstClr val="white"/>
                </a:solidFill>
                <a:effectLst/>
                <a:uLnTx/>
                <a:uFillTx/>
                <a:latin typeface="Arial" panose="020B0604020202020204" pitchFamily="34" charset="0"/>
                <a:ea typeface="+mn-ea"/>
                <a:cs typeface="+mn-cs"/>
              </a:rPr>
              <a:t>nd</a:t>
            </a:r>
            <a:r>
              <a:rPr kumimoji="0" lang="en-US" alt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Quarter of Each Year</a:t>
            </a:r>
          </a:p>
        </p:txBody>
      </p:sp>
      <p:pic>
        <p:nvPicPr>
          <p:cNvPr id="809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71675"/>
            <a:ext cx="88392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79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5B490618-5463-B74E-B606-624212AB2E55}"/>
              </a:ext>
            </a:extLst>
          </p:cNvPr>
          <p:cNvSpPr txBox="1">
            <a:spLocks noChangeArrowheads="1"/>
          </p:cNvSpPr>
          <p:nvPr/>
        </p:nvSpPr>
        <p:spPr bwMode="auto">
          <a:xfrm>
            <a:off x="1200542" y="408037"/>
            <a:ext cx="76012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404040"/>
                </a:solidFill>
                <a:effectLst/>
                <a:uLnTx/>
                <a:uFillTx/>
                <a:latin typeface="Calibri Regular"/>
                <a:ea typeface="+mn-ea"/>
                <a:cs typeface="+mn-cs"/>
              </a:rPr>
              <a:t>HOUSING SUPPLY  </a:t>
            </a:r>
            <a:br>
              <a:rPr kumimoji="0" lang="en-US" altLang="en-US" sz="4800" b="0" i="0" u="none" strike="noStrike" kern="1200" cap="none" spc="0" normalizeH="0" baseline="0" noProof="0" dirty="0">
                <a:ln>
                  <a:noFill/>
                </a:ln>
                <a:solidFill>
                  <a:srgbClr val="404040"/>
                </a:solidFill>
                <a:effectLst/>
                <a:uLnTx/>
                <a:uFillTx/>
                <a:latin typeface="Calibri Regular"/>
                <a:ea typeface="+mn-ea"/>
                <a:cs typeface="+mn-cs"/>
              </a:rPr>
            </a:br>
            <a:r>
              <a:rPr kumimoji="0" lang="en-US" altLang="en-US" sz="3200" b="0" i="0" u="none" strike="noStrike" kern="1200" cap="none" spc="0" normalizeH="0" baseline="0" noProof="0" dirty="0">
                <a:ln>
                  <a:noFill/>
                </a:ln>
                <a:solidFill>
                  <a:srgbClr val="404040"/>
                </a:solidFill>
                <a:effectLst/>
                <a:uLnTx/>
                <a:uFillTx/>
                <a:latin typeface="Calibri Regular"/>
                <a:ea typeface="+mn-ea"/>
                <a:cs typeface="+mn-cs"/>
              </a:rPr>
              <a:t>Year-Over-Year</a:t>
            </a:r>
            <a:endParaRPr kumimoji="0" lang="en-US" altLang="en-US" sz="4000" b="0" i="0" u="none" strike="noStrike" kern="1200" cap="none" spc="0" normalizeH="0" baseline="0" noProof="0" dirty="0">
              <a:ln>
                <a:noFill/>
              </a:ln>
              <a:solidFill>
                <a:srgbClr val="404040"/>
              </a:solidFill>
              <a:effectLst/>
              <a:uLnTx/>
              <a:uFillTx/>
              <a:latin typeface="Calibri Regular"/>
              <a:ea typeface="+mn-ea"/>
              <a:cs typeface="+mn-cs"/>
            </a:endParaRPr>
          </a:p>
        </p:txBody>
      </p:sp>
      <p:graphicFrame>
        <p:nvGraphicFramePr>
          <p:cNvPr id="4" name="Chart 3"/>
          <p:cNvGraphicFramePr/>
          <p:nvPr>
            <p:extLst>
              <p:ext uri="{D42A27DB-BD31-4B8C-83A1-F6EECF244321}">
                <p14:modId xmlns:p14="http://schemas.microsoft.com/office/powerpoint/2010/main" val="247758"/>
              </p:ext>
            </p:extLst>
          </p:nvPr>
        </p:nvGraphicFramePr>
        <p:xfrm>
          <a:off x="94957" y="1476358"/>
          <a:ext cx="8954086" cy="490138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7EAD431A-4246-694E-8188-CD920B02920D}"/>
              </a:ext>
            </a:extLst>
          </p:cNvPr>
          <p:cNvSpPr>
            <a:spLocks noChangeArrowheads="1"/>
          </p:cNvSpPr>
          <p:nvPr/>
        </p:nvSpPr>
        <p:spPr bwMode="auto">
          <a:xfrm>
            <a:off x="217548" y="5096684"/>
            <a:ext cx="2286000"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404040"/>
                </a:solidFill>
                <a:effectLst/>
                <a:uLnTx/>
                <a:uFillTx/>
                <a:latin typeface="Calibri Regular"/>
                <a:ea typeface="+mn-ea"/>
                <a:cs typeface="+mn-cs"/>
              </a:rPr>
              <a:t>Last 12 Months</a:t>
            </a:r>
          </a:p>
        </p:txBody>
      </p:sp>
      <p:sp>
        <p:nvSpPr>
          <p:cNvPr id="2" name="TextBox 1">
            <a:extLst>
              <a:ext uri="{FF2B5EF4-FFF2-40B4-BE49-F238E27FC236}">
                <a16:creationId xmlns:a16="http://schemas.microsoft.com/office/drawing/2014/main" id="{5CFBC3DE-8C01-DD47-BB44-C28DAEBEC9FF}"/>
              </a:ext>
            </a:extLst>
          </p:cNvPr>
          <p:cNvSpPr txBox="1"/>
          <p:nvPr/>
        </p:nvSpPr>
        <p:spPr>
          <a:xfrm>
            <a:off x="5402813" y="3842908"/>
            <a:ext cx="4315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Jun</a:t>
            </a:r>
          </a:p>
        </p:txBody>
      </p:sp>
      <p:sp>
        <p:nvSpPr>
          <p:cNvPr id="13" name="TextBox 12">
            <a:extLst>
              <a:ext uri="{FF2B5EF4-FFF2-40B4-BE49-F238E27FC236}">
                <a16:creationId xmlns:a16="http://schemas.microsoft.com/office/drawing/2014/main" id="{0406A648-7C8E-674B-AD80-E78DB9C5449B}"/>
              </a:ext>
            </a:extLst>
          </p:cNvPr>
          <p:cNvSpPr txBox="1"/>
          <p:nvPr/>
        </p:nvSpPr>
        <p:spPr>
          <a:xfrm>
            <a:off x="340073" y="3819992"/>
            <a:ext cx="6024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Nov</a:t>
            </a:r>
          </a:p>
        </p:txBody>
      </p:sp>
      <p:sp>
        <p:nvSpPr>
          <p:cNvPr id="14" name="TextBox 13">
            <a:extLst>
              <a:ext uri="{FF2B5EF4-FFF2-40B4-BE49-F238E27FC236}">
                <a16:creationId xmlns:a16="http://schemas.microsoft.com/office/drawing/2014/main" id="{BCE9C8BB-AD5A-B048-8F10-FF55AEAB6BF5}"/>
              </a:ext>
            </a:extLst>
          </p:cNvPr>
          <p:cNvSpPr txBox="1"/>
          <p:nvPr/>
        </p:nvSpPr>
        <p:spPr>
          <a:xfrm>
            <a:off x="1081053" y="3827722"/>
            <a:ext cx="5589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Dec</a:t>
            </a:r>
          </a:p>
        </p:txBody>
      </p:sp>
      <p:sp>
        <p:nvSpPr>
          <p:cNvPr id="15" name="TextBox 14">
            <a:extLst>
              <a:ext uri="{FF2B5EF4-FFF2-40B4-BE49-F238E27FC236}">
                <a16:creationId xmlns:a16="http://schemas.microsoft.com/office/drawing/2014/main" id="{218E15DC-7F8B-924A-AD13-8F8F8E048769}"/>
              </a:ext>
            </a:extLst>
          </p:cNvPr>
          <p:cNvSpPr txBox="1"/>
          <p:nvPr/>
        </p:nvSpPr>
        <p:spPr>
          <a:xfrm>
            <a:off x="1778572" y="3826457"/>
            <a:ext cx="5589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Jan</a:t>
            </a:r>
          </a:p>
        </p:txBody>
      </p:sp>
      <p:sp>
        <p:nvSpPr>
          <p:cNvPr id="16" name="TextBox 15">
            <a:extLst>
              <a:ext uri="{FF2B5EF4-FFF2-40B4-BE49-F238E27FC236}">
                <a16:creationId xmlns:a16="http://schemas.microsoft.com/office/drawing/2014/main" id="{90DACDAB-DA2D-0440-86B5-9896CF709261}"/>
              </a:ext>
            </a:extLst>
          </p:cNvPr>
          <p:cNvSpPr txBox="1"/>
          <p:nvPr/>
        </p:nvSpPr>
        <p:spPr>
          <a:xfrm>
            <a:off x="2476092" y="3819992"/>
            <a:ext cx="6024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Feb</a:t>
            </a:r>
          </a:p>
        </p:txBody>
      </p:sp>
      <p:sp>
        <p:nvSpPr>
          <p:cNvPr id="17" name="TextBox 16">
            <a:extLst>
              <a:ext uri="{FF2B5EF4-FFF2-40B4-BE49-F238E27FC236}">
                <a16:creationId xmlns:a16="http://schemas.microsoft.com/office/drawing/2014/main" id="{F2A78CB5-456B-A347-939D-BD76DA1E2C5E}"/>
              </a:ext>
            </a:extLst>
          </p:cNvPr>
          <p:cNvSpPr txBox="1"/>
          <p:nvPr/>
        </p:nvSpPr>
        <p:spPr>
          <a:xfrm>
            <a:off x="3217073" y="3819991"/>
            <a:ext cx="6024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Mar</a:t>
            </a:r>
          </a:p>
        </p:txBody>
      </p:sp>
      <p:sp>
        <p:nvSpPr>
          <p:cNvPr id="18" name="TextBox 17">
            <a:extLst>
              <a:ext uri="{FF2B5EF4-FFF2-40B4-BE49-F238E27FC236}">
                <a16:creationId xmlns:a16="http://schemas.microsoft.com/office/drawing/2014/main" id="{3ADC1706-70DF-4D2F-A509-672E6C21C4A3}"/>
              </a:ext>
            </a:extLst>
          </p:cNvPr>
          <p:cNvSpPr txBox="1"/>
          <p:nvPr/>
        </p:nvSpPr>
        <p:spPr>
          <a:xfrm>
            <a:off x="3914592" y="3826456"/>
            <a:ext cx="5589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Apr</a:t>
            </a:r>
          </a:p>
        </p:txBody>
      </p:sp>
      <p:sp>
        <p:nvSpPr>
          <p:cNvPr id="19" name="TextBox 18">
            <a:extLst>
              <a:ext uri="{FF2B5EF4-FFF2-40B4-BE49-F238E27FC236}">
                <a16:creationId xmlns:a16="http://schemas.microsoft.com/office/drawing/2014/main" id="{56C354C4-03E0-49BB-9EE3-787A9D92A79B}"/>
              </a:ext>
            </a:extLst>
          </p:cNvPr>
          <p:cNvSpPr txBox="1"/>
          <p:nvPr/>
        </p:nvSpPr>
        <p:spPr>
          <a:xfrm>
            <a:off x="4609064" y="3842909"/>
            <a:ext cx="5589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May</a:t>
            </a:r>
          </a:p>
        </p:txBody>
      </p:sp>
      <p:sp>
        <p:nvSpPr>
          <p:cNvPr id="20" name="Rectangle 7">
            <a:extLst>
              <a:ext uri="{FF2B5EF4-FFF2-40B4-BE49-F238E27FC236}">
                <a16:creationId xmlns:a16="http://schemas.microsoft.com/office/drawing/2014/main" id="{EF3ACACD-2BB3-47DC-8B15-CF512A8A3A3D}"/>
              </a:ext>
            </a:extLst>
          </p:cNvPr>
          <p:cNvSpPr>
            <a:spLocks noChangeArrowheads="1"/>
          </p:cNvSpPr>
          <p:nvPr/>
        </p:nvSpPr>
        <p:spPr bwMode="auto">
          <a:xfrm>
            <a:off x="7668401" y="6189865"/>
            <a:ext cx="12057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100" b="0" i="0" u="none" strike="noStrike" kern="1200" cap="none" spc="0" normalizeH="0" baseline="0" noProof="0" dirty="0">
                <a:ln>
                  <a:noFill/>
                </a:ln>
                <a:solidFill>
                  <a:srgbClr val="A6A6A6"/>
                </a:solidFill>
                <a:effectLst/>
                <a:uLnTx/>
                <a:uFillTx/>
                <a:latin typeface="Calibri Regular"/>
                <a:ea typeface="+mn-ea"/>
                <a:cs typeface="+mn-cs"/>
              </a:rPr>
              <a:t>NAR</a:t>
            </a:r>
          </a:p>
        </p:txBody>
      </p:sp>
    </p:spTree>
    <p:extLst>
      <p:ext uri="{BB962C8B-B14F-4D97-AF65-F5344CB8AC3E}">
        <p14:creationId xmlns:p14="http://schemas.microsoft.com/office/powerpoint/2010/main" val="169811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357808" y="130968"/>
          <a:ext cx="8507896" cy="63964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32408" y="227282"/>
            <a:ext cx="4844596" cy="830997"/>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Arial" charset="0"/>
                <a:ea typeface="+mn-ea"/>
                <a:cs typeface="Arial" charset="0"/>
              </a:rPr>
              <a:t>Inventory Levels </a:t>
            </a:r>
          </a:p>
        </p:txBody>
      </p:sp>
      <p:sp>
        <p:nvSpPr>
          <p:cNvPr id="4" name="TextBox 3"/>
          <p:cNvSpPr txBox="1"/>
          <p:nvPr/>
        </p:nvSpPr>
        <p:spPr>
          <a:xfrm>
            <a:off x="8353663" y="6496200"/>
            <a:ext cx="428322" cy="230832"/>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lumMod val="65000"/>
                  </a:prstClr>
                </a:solidFill>
                <a:effectLst/>
                <a:uLnTx/>
                <a:uFillTx/>
                <a:latin typeface="Arial" charset="0"/>
                <a:ea typeface="+mn-ea"/>
                <a:cs typeface="Arial" charset="0"/>
              </a:rPr>
              <a:t>NAR</a:t>
            </a:r>
          </a:p>
        </p:txBody>
      </p:sp>
      <p:sp>
        <p:nvSpPr>
          <p:cNvPr id="6" name="TextBox 5">
            <a:extLst>
              <a:ext uri="{FF2B5EF4-FFF2-40B4-BE49-F238E27FC236}">
                <a16:creationId xmlns:a16="http://schemas.microsoft.com/office/drawing/2014/main" id="{3EE99565-A393-4877-8BD1-603E2041B13D}"/>
              </a:ext>
            </a:extLst>
          </p:cNvPr>
          <p:cNvSpPr txBox="1"/>
          <p:nvPr/>
        </p:nvSpPr>
        <p:spPr>
          <a:xfrm>
            <a:off x="357808" y="1016723"/>
            <a:ext cx="402430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Single Family Homes</a:t>
            </a:r>
          </a:p>
        </p:txBody>
      </p:sp>
    </p:spTree>
    <p:extLst>
      <p:ext uri="{BB962C8B-B14F-4D97-AF65-F5344CB8AC3E}">
        <p14:creationId xmlns:p14="http://schemas.microsoft.com/office/powerpoint/2010/main" val="206707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4792" y="315756"/>
            <a:ext cx="8004114" cy="715581"/>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050" b="0" i="0" u="none" strike="noStrike" kern="1200" cap="none" spc="0" normalizeH="0" baseline="0" noProof="0" dirty="0">
                <a:ln>
                  <a:noFill/>
                </a:ln>
                <a:solidFill>
                  <a:srgbClr val="0070C0"/>
                </a:solidFill>
                <a:effectLst/>
                <a:uLnTx/>
                <a:uFillTx/>
                <a:latin typeface="Arial" charset="0"/>
                <a:ea typeface="+mn-ea"/>
                <a:cs typeface="Arial" charset="0"/>
              </a:rPr>
              <a:t>Inventory Levels - Months Supply </a:t>
            </a:r>
          </a:p>
        </p:txBody>
      </p:sp>
      <p:graphicFrame>
        <p:nvGraphicFramePr>
          <p:cNvPr id="7" name="Chart 6">
            <a:extLst>
              <a:ext uri="{FF2B5EF4-FFF2-40B4-BE49-F238E27FC236}">
                <a16:creationId xmlns:a16="http://schemas.microsoft.com/office/drawing/2014/main" id="{EE57CCB3-E791-45EA-8DC0-64D103790277}"/>
              </a:ext>
            </a:extLst>
          </p:cNvPr>
          <p:cNvGraphicFramePr/>
          <p:nvPr/>
        </p:nvGraphicFramePr>
        <p:xfrm>
          <a:off x="159026" y="1031338"/>
          <a:ext cx="8632446" cy="5695694"/>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F9CDE3D1-95CE-42F7-B08B-7CC47BACA493}"/>
              </a:ext>
            </a:extLst>
          </p:cNvPr>
          <p:cNvGrpSpPr/>
          <p:nvPr/>
        </p:nvGrpSpPr>
        <p:grpSpPr>
          <a:xfrm>
            <a:off x="2039816" y="3094892"/>
            <a:ext cx="3263704" cy="2731771"/>
            <a:chOff x="5171389" y="3938954"/>
            <a:chExt cx="3784350" cy="1770732"/>
          </a:xfrm>
        </p:grpSpPr>
        <p:sp>
          <p:nvSpPr>
            <p:cNvPr id="12" name="TextBox 11">
              <a:extLst>
                <a:ext uri="{FF2B5EF4-FFF2-40B4-BE49-F238E27FC236}">
                  <a16:creationId xmlns:a16="http://schemas.microsoft.com/office/drawing/2014/main" id="{E9EB34E3-E575-44DD-AC84-DA1AAC2D2E19}"/>
                </a:ext>
              </a:extLst>
            </p:cNvPr>
            <p:cNvSpPr txBox="1"/>
            <p:nvPr/>
          </p:nvSpPr>
          <p:spPr>
            <a:xfrm>
              <a:off x="6318068" y="5032578"/>
              <a:ext cx="881952" cy="67710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rPr>
                <a:t>Sweet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rPr>
                <a:t>Spot</a:t>
              </a:r>
            </a:p>
          </p:txBody>
        </p:sp>
        <p:sp>
          <p:nvSpPr>
            <p:cNvPr id="5" name="Circle: Hollow 4">
              <a:extLst>
                <a:ext uri="{FF2B5EF4-FFF2-40B4-BE49-F238E27FC236}">
                  <a16:creationId xmlns:a16="http://schemas.microsoft.com/office/drawing/2014/main" id="{DDC20369-EB66-4FE8-8AA9-A94D49F2B8F8}"/>
                </a:ext>
              </a:extLst>
            </p:cNvPr>
            <p:cNvSpPr/>
            <p:nvPr/>
          </p:nvSpPr>
          <p:spPr>
            <a:xfrm>
              <a:off x="5171389" y="3938954"/>
              <a:ext cx="3784350" cy="1645920"/>
            </a:xfrm>
            <a:prstGeom prst="donut">
              <a:avLst>
                <a:gd name="adj" fmla="val 59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AC39318B-8368-4E3D-9A24-11FD5120DEE6}"/>
              </a:ext>
            </a:extLst>
          </p:cNvPr>
          <p:cNvSpPr txBox="1"/>
          <p:nvPr/>
        </p:nvSpPr>
        <p:spPr>
          <a:xfrm>
            <a:off x="8353663" y="6496200"/>
            <a:ext cx="428322" cy="230832"/>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lumMod val="65000"/>
                  </a:prstClr>
                </a:solidFill>
                <a:effectLst/>
                <a:uLnTx/>
                <a:uFillTx/>
                <a:latin typeface="Arial" charset="0"/>
                <a:ea typeface="+mn-ea"/>
                <a:cs typeface="Arial" charset="0"/>
              </a:rPr>
              <a:t>NAR</a:t>
            </a:r>
          </a:p>
        </p:txBody>
      </p:sp>
      <p:sp>
        <p:nvSpPr>
          <p:cNvPr id="2" name="TextBox 1">
            <a:extLst>
              <a:ext uri="{FF2B5EF4-FFF2-40B4-BE49-F238E27FC236}">
                <a16:creationId xmlns:a16="http://schemas.microsoft.com/office/drawing/2014/main" id="{DD76C2EF-A0CC-4708-8A9B-1793D7CE3330}"/>
              </a:ext>
            </a:extLst>
          </p:cNvPr>
          <p:cNvSpPr txBox="1"/>
          <p:nvPr/>
        </p:nvSpPr>
        <p:spPr>
          <a:xfrm>
            <a:off x="1943150" y="1031337"/>
            <a:ext cx="317106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Single Family Homes</a:t>
            </a:r>
          </a:p>
        </p:txBody>
      </p:sp>
    </p:spTree>
    <p:extLst>
      <p:ext uri="{BB962C8B-B14F-4D97-AF65-F5344CB8AC3E}">
        <p14:creationId xmlns:p14="http://schemas.microsoft.com/office/powerpoint/2010/main" val="19945443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697</Words>
  <Application>Microsoft Macintosh PowerPoint</Application>
  <PresentationFormat>On-screen Show (4:3)</PresentationFormat>
  <Paragraphs>172</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Calibri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Childers</dc:creator>
  <cp:lastModifiedBy>David Childers</cp:lastModifiedBy>
  <cp:revision>5</cp:revision>
  <dcterms:created xsi:type="dcterms:W3CDTF">2019-12-19T16:33:21Z</dcterms:created>
  <dcterms:modified xsi:type="dcterms:W3CDTF">2019-12-19T19:28:11Z</dcterms:modified>
</cp:coreProperties>
</file>