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9" d="100"/>
          <a:sy n="59" d="100"/>
        </p:scale>
        <p:origin x="242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AC752D-3292-4813-8333-45C05AC179A0}"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20C75-8B3B-4A7F-AA87-DCC999A01C6D}" type="slidenum">
              <a:rPr lang="en-US" smtClean="0"/>
              <a:t>‹#›</a:t>
            </a:fld>
            <a:endParaRPr lang="en-US"/>
          </a:p>
        </p:txBody>
      </p:sp>
    </p:spTree>
    <p:extLst>
      <p:ext uri="{BB962C8B-B14F-4D97-AF65-F5344CB8AC3E}">
        <p14:creationId xmlns:p14="http://schemas.microsoft.com/office/powerpoint/2010/main" val="211433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C752D-3292-4813-8333-45C05AC179A0}"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20C75-8B3B-4A7F-AA87-DCC999A01C6D}" type="slidenum">
              <a:rPr lang="en-US" smtClean="0"/>
              <a:t>‹#›</a:t>
            </a:fld>
            <a:endParaRPr lang="en-US"/>
          </a:p>
        </p:txBody>
      </p:sp>
    </p:spTree>
    <p:extLst>
      <p:ext uri="{BB962C8B-B14F-4D97-AF65-F5344CB8AC3E}">
        <p14:creationId xmlns:p14="http://schemas.microsoft.com/office/powerpoint/2010/main" val="3521956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C752D-3292-4813-8333-45C05AC179A0}"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20C75-8B3B-4A7F-AA87-DCC999A01C6D}" type="slidenum">
              <a:rPr lang="en-US" smtClean="0"/>
              <a:t>‹#›</a:t>
            </a:fld>
            <a:endParaRPr lang="en-US"/>
          </a:p>
        </p:txBody>
      </p:sp>
    </p:spTree>
    <p:extLst>
      <p:ext uri="{BB962C8B-B14F-4D97-AF65-F5344CB8AC3E}">
        <p14:creationId xmlns:p14="http://schemas.microsoft.com/office/powerpoint/2010/main" val="20157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C752D-3292-4813-8333-45C05AC179A0}"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20C75-8B3B-4A7F-AA87-DCC999A01C6D}" type="slidenum">
              <a:rPr lang="en-US" smtClean="0"/>
              <a:t>‹#›</a:t>
            </a:fld>
            <a:endParaRPr lang="en-US"/>
          </a:p>
        </p:txBody>
      </p:sp>
    </p:spTree>
    <p:extLst>
      <p:ext uri="{BB962C8B-B14F-4D97-AF65-F5344CB8AC3E}">
        <p14:creationId xmlns:p14="http://schemas.microsoft.com/office/powerpoint/2010/main" val="173507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C752D-3292-4813-8333-45C05AC179A0}"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20C75-8B3B-4A7F-AA87-DCC999A01C6D}" type="slidenum">
              <a:rPr lang="en-US" smtClean="0"/>
              <a:t>‹#›</a:t>
            </a:fld>
            <a:endParaRPr lang="en-US"/>
          </a:p>
        </p:txBody>
      </p:sp>
    </p:spTree>
    <p:extLst>
      <p:ext uri="{BB962C8B-B14F-4D97-AF65-F5344CB8AC3E}">
        <p14:creationId xmlns:p14="http://schemas.microsoft.com/office/powerpoint/2010/main" val="365494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C752D-3292-4813-8333-45C05AC179A0}"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20C75-8B3B-4A7F-AA87-DCC999A01C6D}" type="slidenum">
              <a:rPr lang="en-US" smtClean="0"/>
              <a:t>‹#›</a:t>
            </a:fld>
            <a:endParaRPr lang="en-US"/>
          </a:p>
        </p:txBody>
      </p:sp>
    </p:spTree>
    <p:extLst>
      <p:ext uri="{BB962C8B-B14F-4D97-AF65-F5344CB8AC3E}">
        <p14:creationId xmlns:p14="http://schemas.microsoft.com/office/powerpoint/2010/main" val="186919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AC752D-3292-4813-8333-45C05AC179A0}"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20C75-8B3B-4A7F-AA87-DCC999A01C6D}" type="slidenum">
              <a:rPr lang="en-US" smtClean="0"/>
              <a:t>‹#›</a:t>
            </a:fld>
            <a:endParaRPr lang="en-US"/>
          </a:p>
        </p:txBody>
      </p:sp>
    </p:spTree>
    <p:extLst>
      <p:ext uri="{BB962C8B-B14F-4D97-AF65-F5344CB8AC3E}">
        <p14:creationId xmlns:p14="http://schemas.microsoft.com/office/powerpoint/2010/main" val="162209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AC752D-3292-4813-8333-45C05AC179A0}"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20C75-8B3B-4A7F-AA87-DCC999A01C6D}" type="slidenum">
              <a:rPr lang="en-US" smtClean="0"/>
              <a:t>‹#›</a:t>
            </a:fld>
            <a:endParaRPr lang="en-US"/>
          </a:p>
        </p:txBody>
      </p:sp>
    </p:spTree>
    <p:extLst>
      <p:ext uri="{BB962C8B-B14F-4D97-AF65-F5344CB8AC3E}">
        <p14:creationId xmlns:p14="http://schemas.microsoft.com/office/powerpoint/2010/main" val="124267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C752D-3292-4813-8333-45C05AC179A0}"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20C75-8B3B-4A7F-AA87-DCC999A01C6D}" type="slidenum">
              <a:rPr lang="en-US" smtClean="0"/>
              <a:t>‹#›</a:t>
            </a:fld>
            <a:endParaRPr lang="en-US"/>
          </a:p>
        </p:txBody>
      </p:sp>
    </p:spTree>
    <p:extLst>
      <p:ext uri="{BB962C8B-B14F-4D97-AF65-F5344CB8AC3E}">
        <p14:creationId xmlns:p14="http://schemas.microsoft.com/office/powerpoint/2010/main" val="274653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AAC752D-3292-4813-8333-45C05AC179A0}"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20C75-8B3B-4A7F-AA87-DCC999A01C6D}" type="slidenum">
              <a:rPr lang="en-US" smtClean="0"/>
              <a:t>‹#›</a:t>
            </a:fld>
            <a:endParaRPr lang="en-US"/>
          </a:p>
        </p:txBody>
      </p:sp>
    </p:spTree>
    <p:extLst>
      <p:ext uri="{BB962C8B-B14F-4D97-AF65-F5344CB8AC3E}">
        <p14:creationId xmlns:p14="http://schemas.microsoft.com/office/powerpoint/2010/main" val="118308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AAC752D-3292-4813-8333-45C05AC179A0}"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20C75-8B3B-4A7F-AA87-DCC999A01C6D}" type="slidenum">
              <a:rPr lang="en-US" smtClean="0"/>
              <a:t>‹#›</a:t>
            </a:fld>
            <a:endParaRPr lang="en-US"/>
          </a:p>
        </p:txBody>
      </p:sp>
    </p:spTree>
    <p:extLst>
      <p:ext uri="{BB962C8B-B14F-4D97-AF65-F5344CB8AC3E}">
        <p14:creationId xmlns:p14="http://schemas.microsoft.com/office/powerpoint/2010/main" val="175787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AAC752D-3292-4813-8333-45C05AC179A0}" type="datetimeFigureOut">
              <a:rPr lang="en-US" smtClean="0"/>
              <a:t>7/31/2020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AE20C75-8B3B-4A7F-AA87-DCC999A01C6D}" type="slidenum">
              <a:rPr lang="en-US" smtClean="0"/>
              <a:t>‹#›</a:t>
            </a:fld>
            <a:endParaRPr lang="en-US"/>
          </a:p>
        </p:txBody>
      </p:sp>
    </p:spTree>
    <p:extLst>
      <p:ext uri="{BB962C8B-B14F-4D97-AF65-F5344CB8AC3E}">
        <p14:creationId xmlns:p14="http://schemas.microsoft.com/office/powerpoint/2010/main" val="399620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bcrealtygroup.com/"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EECC49F2-308F-4CBD-8C0A-82E422A02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2" name="Rectangle 1">
            <a:extLst>
              <a:ext uri="{FF2B5EF4-FFF2-40B4-BE49-F238E27FC236}">
                <a16:creationId xmlns:a16="http://schemas.microsoft.com/office/drawing/2014/main" id="{43255835-1CE5-4678-BBA3-2D37534014A4}"/>
              </a:ext>
            </a:extLst>
          </p:cNvPr>
          <p:cNvSpPr/>
          <p:nvPr/>
        </p:nvSpPr>
        <p:spPr>
          <a:xfrm>
            <a:off x="0" y="1449977"/>
            <a:ext cx="4741817"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descr="A picture containing drawing, plate&#10;&#10;Description automatically generated">
            <a:extLst>
              <a:ext uri="{FF2B5EF4-FFF2-40B4-BE49-F238E27FC236}">
                <a16:creationId xmlns:a16="http://schemas.microsoft.com/office/drawing/2014/main" id="{97844920-0785-4DCB-A01C-583D211E6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9" y="1678993"/>
            <a:ext cx="3886200" cy="672322"/>
          </a:xfrm>
          <a:prstGeom prst="rect">
            <a:avLst/>
          </a:prstGeom>
        </p:spPr>
      </p:pic>
    </p:spTree>
    <p:extLst>
      <p:ext uri="{BB962C8B-B14F-4D97-AF65-F5344CB8AC3E}">
        <p14:creationId xmlns:p14="http://schemas.microsoft.com/office/powerpoint/2010/main" val="373776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63FD346-7EF4-4598-8A4C-D50ACF3F2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Rectangle 5">
            <a:extLst>
              <a:ext uri="{FF2B5EF4-FFF2-40B4-BE49-F238E27FC236}">
                <a16:creationId xmlns:a16="http://schemas.microsoft.com/office/drawing/2014/main" id="{1C135FA2-27C5-48F2-ABD7-78A58CEBF6E0}"/>
              </a:ext>
            </a:extLst>
          </p:cNvPr>
          <p:cNvSpPr/>
          <p:nvPr/>
        </p:nvSpPr>
        <p:spPr>
          <a:xfrm>
            <a:off x="0" y="1802671"/>
            <a:ext cx="7315202" cy="1254037"/>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5" name="TextBox 4">
            <a:extLst>
              <a:ext uri="{FF2B5EF4-FFF2-40B4-BE49-F238E27FC236}">
                <a16:creationId xmlns:a16="http://schemas.microsoft.com/office/drawing/2014/main" id="{DD27164E-CCB6-45F9-8369-5DAD80E41FDA}"/>
              </a:ext>
            </a:extLst>
          </p:cNvPr>
          <p:cNvSpPr txBox="1"/>
          <p:nvPr/>
        </p:nvSpPr>
        <p:spPr>
          <a:xfrm>
            <a:off x="457198" y="1802671"/>
            <a:ext cx="6701247" cy="1323439"/>
          </a:xfrm>
          <a:prstGeom prst="rect">
            <a:avLst/>
          </a:prstGeom>
          <a:noFill/>
        </p:spPr>
        <p:txBody>
          <a:bodyPr wrap="square" rtlCol="0">
            <a:spAutoFit/>
          </a:bodyPr>
          <a:lstStyle/>
          <a:p>
            <a:r>
              <a:rPr lang="en-US" sz="4000" dirty="0">
                <a:latin typeface="Impact" panose="020B0806030902050204" pitchFamily="34" charset="0"/>
              </a:rPr>
              <a:t>BE CAREFUL HOW YOU DESCRIBE YOUR HOUSE</a:t>
            </a:r>
          </a:p>
        </p:txBody>
      </p:sp>
    </p:spTree>
    <p:extLst>
      <p:ext uri="{BB962C8B-B14F-4D97-AF65-F5344CB8AC3E}">
        <p14:creationId xmlns:p14="http://schemas.microsoft.com/office/powerpoint/2010/main" val="244008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E5B7422-1AE5-4408-852B-40D9EA498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8" name="Rectangle 7">
            <a:extLst>
              <a:ext uri="{FF2B5EF4-FFF2-40B4-BE49-F238E27FC236}">
                <a16:creationId xmlns:a16="http://schemas.microsoft.com/office/drawing/2014/main" id="{CDB53804-460A-4A61-89FE-B89A0FBB5440}"/>
              </a:ext>
            </a:extLst>
          </p:cNvPr>
          <p:cNvSpPr/>
          <p:nvPr/>
        </p:nvSpPr>
        <p:spPr>
          <a:xfrm>
            <a:off x="0" y="1985554"/>
            <a:ext cx="3553097"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7" name="TextBox 6">
            <a:extLst>
              <a:ext uri="{FF2B5EF4-FFF2-40B4-BE49-F238E27FC236}">
                <a16:creationId xmlns:a16="http://schemas.microsoft.com/office/drawing/2014/main" id="{94726BEC-8ED6-4534-ACEB-5C6EEC0BAA8E}"/>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DISCLOSURES</a:t>
            </a:r>
          </a:p>
        </p:txBody>
      </p:sp>
    </p:spTree>
    <p:extLst>
      <p:ext uri="{BB962C8B-B14F-4D97-AF65-F5344CB8AC3E}">
        <p14:creationId xmlns:p14="http://schemas.microsoft.com/office/powerpoint/2010/main" val="2860743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76937505-C076-48C4-8794-A5024C21D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4" name="Rectangle 3">
            <a:extLst>
              <a:ext uri="{FF2B5EF4-FFF2-40B4-BE49-F238E27FC236}">
                <a16:creationId xmlns:a16="http://schemas.microsoft.com/office/drawing/2014/main" id="{D1E88CC0-376A-4D98-A8C8-51CBEF0DE3DA}"/>
              </a:ext>
            </a:extLst>
          </p:cNvPr>
          <p:cNvSpPr/>
          <p:nvPr/>
        </p:nvSpPr>
        <p:spPr>
          <a:xfrm>
            <a:off x="0" y="1985554"/>
            <a:ext cx="6949440"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5" name="TextBox 4">
            <a:extLst>
              <a:ext uri="{FF2B5EF4-FFF2-40B4-BE49-F238E27FC236}">
                <a16:creationId xmlns:a16="http://schemas.microsoft.com/office/drawing/2014/main" id="{16B4FA87-85CD-4874-A127-05E49890BED8}"/>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DON’T OVER-SHOW YOUR HOUSE</a:t>
            </a:r>
          </a:p>
        </p:txBody>
      </p:sp>
    </p:spTree>
    <p:extLst>
      <p:ext uri="{BB962C8B-B14F-4D97-AF65-F5344CB8AC3E}">
        <p14:creationId xmlns:p14="http://schemas.microsoft.com/office/powerpoint/2010/main" val="350045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1349ED12-E863-4C5A-9A9B-C4D8C0685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Rectangle 5">
            <a:extLst>
              <a:ext uri="{FF2B5EF4-FFF2-40B4-BE49-F238E27FC236}">
                <a16:creationId xmlns:a16="http://schemas.microsoft.com/office/drawing/2014/main" id="{953900E0-D544-41E6-8F93-4A48865A7D15}"/>
              </a:ext>
            </a:extLst>
          </p:cNvPr>
          <p:cNvSpPr/>
          <p:nvPr/>
        </p:nvSpPr>
        <p:spPr>
          <a:xfrm>
            <a:off x="0" y="1985554"/>
            <a:ext cx="3487783"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5" name="TextBox 4">
            <a:extLst>
              <a:ext uri="{FF2B5EF4-FFF2-40B4-BE49-F238E27FC236}">
                <a16:creationId xmlns:a16="http://schemas.microsoft.com/office/drawing/2014/main" id="{B22E7164-58F4-4AA2-9F37-2AEE0E99D2F8}"/>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OPEN HOUSES</a:t>
            </a:r>
          </a:p>
        </p:txBody>
      </p:sp>
    </p:spTree>
    <p:extLst>
      <p:ext uri="{BB962C8B-B14F-4D97-AF65-F5344CB8AC3E}">
        <p14:creationId xmlns:p14="http://schemas.microsoft.com/office/powerpoint/2010/main" val="1215190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04C230E-87E6-4265-8FA5-89270494D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Rectangle 5">
            <a:extLst>
              <a:ext uri="{FF2B5EF4-FFF2-40B4-BE49-F238E27FC236}">
                <a16:creationId xmlns:a16="http://schemas.microsoft.com/office/drawing/2014/main" id="{22C4C8F2-2AA0-480D-87F5-D9A2E4E2AE5C}"/>
              </a:ext>
            </a:extLst>
          </p:cNvPr>
          <p:cNvSpPr/>
          <p:nvPr/>
        </p:nvSpPr>
        <p:spPr>
          <a:xfrm>
            <a:off x="0" y="1985554"/>
            <a:ext cx="4663440"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5" name="TextBox 4">
            <a:extLst>
              <a:ext uri="{FF2B5EF4-FFF2-40B4-BE49-F238E27FC236}">
                <a16:creationId xmlns:a16="http://schemas.microsoft.com/office/drawing/2014/main" id="{3983C7DC-8EAD-46B0-A794-9B55D41CE685}"/>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12 OPEN HOUSE TIPS</a:t>
            </a:r>
          </a:p>
        </p:txBody>
      </p:sp>
    </p:spTree>
    <p:extLst>
      <p:ext uri="{BB962C8B-B14F-4D97-AF65-F5344CB8AC3E}">
        <p14:creationId xmlns:p14="http://schemas.microsoft.com/office/powerpoint/2010/main" val="584038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EF42A14F-A1E0-4B0A-96BC-6C4BB2B74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Rectangle 5">
            <a:extLst>
              <a:ext uri="{FF2B5EF4-FFF2-40B4-BE49-F238E27FC236}">
                <a16:creationId xmlns:a16="http://schemas.microsoft.com/office/drawing/2014/main" id="{38CFE200-7902-4451-9BA2-0C7694406E3A}"/>
              </a:ext>
            </a:extLst>
          </p:cNvPr>
          <p:cNvSpPr/>
          <p:nvPr/>
        </p:nvSpPr>
        <p:spPr>
          <a:xfrm>
            <a:off x="0" y="1985554"/>
            <a:ext cx="7589520"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5" name="TextBox 4">
            <a:extLst>
              <a:ext uri="{FF2B5EF4-FFF2-40B4-BE49-F238E27FC236}">
                <a16:creationId xmlns:a16="http://schemas.microsoft.com/office/drawing/2014/main" id="{5E16294E-33A3-4EA1-AE29-56D04FD6CBE2}"/>
              </a:ext>
            </a:extLst>
          </p:cNvPr>
          <p:cNvSpPr txBox="1"/>
          <p:nvPr/>
        </p:nvSpPr>
        <p:spPr>
          <a:xfrm>
            <a:off x="457198" y="2207621"/>
            <a:ext cx="7314059" cy="707886"/>
          </a:xfrm>
          <a:prstGeom prst="rect">
            <a:avLst/>
          </a:prstGeom>
          <a:noFill/>
        </p:spPr>
        <p:txBody>
          <a:bodyPr wrap="square" rtlCol="0">
            <a:spAutoFit/>
          </a:bodyPr>
          <a:lstStyle/>
          <a:p>
            <a:r>
              <a:rPr lang="en-US" sz="4000" dirty="0">
                <a:latin typeface="Impact" panose="020B0806030902050204" pitchFamily="34" charset="0"/>
              </a:rPr>
              <a:t>DEALING WITH CALLS FROM AGENTS</a:t>
            </a:r>
          </a:p>
        </p:txBody>
      </p:sp>
    </p:spTree>
    <p:extLst>
      <p:ext uri="{BB962C8B-B14F-4D97-AF65-F5344CB8AC3E}">
        <p14:creationId xmlns:p14="http://schemas.microsoft.com/office/powerpoint/2010/main" val="2336816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74AF385E-59D6-437F-8F8A-F85738108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8" name="Rectangle 7">
            <a:extLst>
              <a:ext uri="{FF2B5EF4-FFF2-40B4-BE49-F238E27FC236}">
                <a16:creationId xmlns:a16="http://schemas.microsoft.com/office/drawing/2014/main" id="{96F180B0-4B65-4308-AD75-301DE8473B7A}"/>
              </a:ext>
            </a:extLst>
          </p:cNvPr>
          <p:cNvSpPr/>
          <p:nvPr/>
        </p:nvSpPr>
        <p:spPr>
          <a:xfrm>
            <a:off x="-1" y="1854926"/>
            <a:ext cx="7667897" cy="1201782"/>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7" name="TextBox 6">
            <a:extLst>
              <a:ext uri="{FF2B5EF4-FFF2-40B4-BE49-F238E27FC236}">
                <a16:creationId xmlns:a16="http://schemas.microsoft.com/office/drawing/2014/main" id="{2F21203E-C019-4975-93C8-8D844BBE5EC4}"/>
              </a:ext>
            </a:extLst>
          </p:cNvPr>
          <p:cNvSpPr txBox="1"/>
          <p:nvPr/>
        </p:nvSpPr>
        <p:spPr>
          <a:xfrm>
            <a:off x="457198" y="1815734"/>
            <a:ext cx="7314059" cy="1323439"/>
          </a:xfrm>
          <a:prstGeom prst="rect">
            <a:avLst/>
          </a:prstGeom>
          <a:noFill/>
        </p:spPr>
        <p:txBody>
          <a:bodyPr wrap="square" rtlCol="0">
            <a:spAutoFit/>
          </a:bodyPr>
          <a:lstStyle/>
          <a:p>
            <a:r>
              <a:rPr lang="en-US" sz="4000" dirty="0">
                <a:latin typeface="Impact" panose="020B0806030902050204" pitchFamily="34" charset="0"/>
              </a:rPr>
              <a:t>6 THINGS TO CONSIDER IF AN AGENT HAS A BUYER FOR YOUR HOME</a:t>
            </a:r>
          </a:p>
        </p:txBody>
      </p:sp>
    </p:spTree>
    <p:extLst>
      <p:ext uri="{BB962C8B-B14F-4D97-AF65-F5344CB8AC3E}">
        <p14:creationId xmlns:p14="http://schemas.microsoft.com/office/powerpoint/2010/main" val="3146825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31D814EC-6FAE-4000-955D-0D0EF1385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Rectangle 5">
            <a:extLst>
              <a:ext uri="{FF2B5EF4-FFF2-40B4-BE49-F238E27FC236}">
                <a16:creationId xmlns:a16="http://schemas.microsoft.com/office/drawing/2014/main" id="{E3EECF74-AB36-44D1-8A8C-BE26D66711CA}"/>
              </a:ext>
            </a:extLst>
          </p:cNvPr>
          <p:cNvSpPr/>
          <p:nvPr/>
        </p:nvSpPr>
        <p:spPr>
          <a:xfrm>
            <a:off x="0" y="1985554"/>
            <a:ext cx="6335486"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5" name="TextBox 4">
            <a:extLst>
              <a:ext uri="{FF2B5EF4-FFF2-40B4-BE49-F238E27FC236}">
                <a16:creationId xmlns:a16="http://schemas.microsoft.com/office/drawing/2014/main" id="{0177BC7D-36A6-4FAA-AFE0-E71F64D9694D}"/>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WATCH THE MARKET WEEKLY</a:t>
            </a:r>
          </a:p>
        </p:txBody>
      </p:sp>
    </p:spTree>
    <p:extLst>
      <p:ext uri="{BB962C8B-B14F-4D97-AF65-F5344CB8AC3E}">
        <p14:creationId xmlns:p14="http://schemas.microsoft.com/office/powerpoint/2010/main" val="3671307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E53EF0A7-C28A-486D-9B39-90A38A20E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8" name="Rectangle 7">
            <a:extLst>
              <a:ext uri="{FF2B5EF4-FFF2-40B4-BE49-F238E27FC236}">
                <a16:creationId xmlns:a16="http://schemas.microsoft.com/office/drawing/2014/main" id="{61EAD86F-A95F-4461-AD16-094AD0FC6332}"/>
              </a:ext>
            </a:extLst>
          </p:cNvPr>
          <p:cNvSpPr/>
          <p:nvPr/>
        </p:nvSpPr>
        <p:spPr>
          <a:xfrm>
            <a:off x="0" y="1841863"/>
            <a:ext cx="7315202" cy="1214845"/>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7" name="TextBox 6">
            <a:extLst>
              <a:ext uri="{FF2B5EF4-FFF2-40B4-BE49-F238E27FC236}">
                <a16:creationId xmlns:a16="http://schemas.microsoft.com/office/drawing/2014/main" id="{3D07AB93-8848-46D1-B5F1-F487E86FDE2E}"/>
              </a:ext>
            </a:extLst>
          </p:cNvPr>
          <p:cNvSpPr txBox="1"/>
          <p:nvPr/>
        </p:nvSpPr>
        <p:spPr>
          <a:xfrm>
            <a:off x="457198" y="1802674"/>
            <a:ext cx="6701247" cy="1323439"/>
          </a:xfrm>
          <a:prstGeom prst="rect">
            <a:avLst/>
          </a:prstGeom>
          <a:noFill/>
        </p:spPr>
        <p:txBody>
          <a:bodyPr wrap="square" rtlCol="0">
            <a:spAutoFit/>
          </a:bodyPr>
          <a:lstStyle/>
          <a:p>
            <a:r>
              <a:rPr lang="en-US" sz="4000" dirty="0">
                <a:latin typeface="Impact" panose="020B0806030902050204" pitchFamily="34" charset="0"/>
              </a:rPr>
              <a:t>MAKE SURE YOUR PROSPECT/BUYER IS QUALIFIED</a:t>
            </a:r>
          </a:p>
        </p:txBody>
      </p:sp>
    </p:spTree>
    <p:extLst>
      <p:ext uri="{BB962C8B-B14F-4D97-AF65-F5344CB8AC3E}">
        <p14:creationId xmlns:p14="http://schemas.microsoft.com/office/powerpoint/2010/main" val="2902139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3524F9E-2C21-4B71-AFF5-DCF2911E8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Rectangle 5">
            <a:extLst>
              <a:ext uri="{FF2B5EF4-FFF2-40B4-BE49-F238E27FC236}">
                <a16:creationId xmlns:a16="http://schemas.microsoft.com/office/drawing/2014/main" id="{7BA2C16B-1246-4BDE-8FA7-3344B08E6108}"/>
              </a:ext>
            </a:extLst>
          </p:cNvPr>
          <p:cNvSpPr/>
          <p:nvPr/>
        </p:nvSpPr>
        <p:spPr>
          <a:xfrm>
            <a:off x="0" y="1841863"/>
            <a:ext cx="5969728" cy="1214845"/>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5" name="TextBox 4">
            <a:extLst>
              <a:ext uri="{FF2B5EF4-FFF2-40B4-BE49-F238E27FC236}">
                <a16:creationId xmlns:a16="http://schemas.microsoft.com/office/drawing/2014/main" id="{500F82E1-E7F6-4DF6-A5C7-79F0CA89E3D0}"/>
              </a:ext>
            </a:extLst>
          </p:cNvPr>
          <p:cNvSpPr txBox="1"/>
          <p:nvPr/>
        </p:nvSpPr>
        <p:spPr>
          <a:xfrm>
            <a:off x="457199" y="1802672"/>
            <a:ext cx="5969728" cy="1323439"/>
          </a:xfrm>
          <a:prstGeom prst="rect">
            <a:avLst/>
          </a:prstGeom>
          <a:noFill/>
        </p:spPr>
        <p:txBody>
          <a:bodyPr wrap="square" rtlCol="0">
            <a:spAutoFit/>
          </a:bodyPr>
          <a:lstStyle/>
          <a:p>
            <a:r>
              <a:rPr lang="en-US" sz="4000" dirty="0">
                <a:latin typeface="Impact" panose="020B0806030902050204" pitchFamily="34" charset="0"/>
              </a:rPr>
              <a:t>BUYERS WILL TRY TO PICK YOUR POCKET</a:t>
            </a:r>
          </a:p>
        </p:txBody>
      </p:sp>
    </p:spTree>
    <p:extLst>
      <p:ext uri="{BB962C8B-B14F-4D97-AF65-F5344CB8AC3E}">
        <p14:creationId xmlns:p14="http://schemas.microsoft.com/office/powerpoint/2010/main" val="303285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BF09226A-44F9-4061-B8C8-541B62E6C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Rectangle 5">
            <a:extLst>
              <a:ext uri="{FF2B5EF4-FFF2-40B4-BE49-F238E27FC236}">
                <a16:creationId xmlns:a16="http://schemas.microsoft.com/office/drawing/2014/main" id="{7FFFC6E9-2BC7-4FFC-AFB8-D3BD99EFE29E}"/>
              </a:ext>
            </a:extLst>
          </p:cNvPr>
          <p:cNvSpPr/>
          <p:nvPr/>
        </p:nvSpPr>
        <p:spPr>
          <a:xfrm>
            <a:off x="0" y="1985554"/>
            <a:ext cx="4676503"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4" name="TextBox 3">
            <a:extLst>
              <a:ext uri="{FF2B5EF4-FFF2-40B4-BE49-F238E27FC236}">
                <a16:creationId xmlns:a16="http://schemas.microsoft.com/office/drawing/2014/main" id="{83AC244F-815D-466F-B550-764B31E4F4D5}"/>
              </a:ext>
            </a:extLst>
          </p:cNvPr>
          <p:cNvSpPr txBox="1"/>
          <p:nvPr/>
        </p:nvSpPr>
        <p:spPr>
          <a:xfrm>
            <a:off x="457199" y="2207621"/>
            <a:ext cx="4062550" cy="707886"/>
          </a:xfrm>
          <a:prstGeom prst="rect">
            <a:avLst/>
          </a:prstGeom>
          <a:noFill/>
        </p:spPr>
        <p:txBody>
          <a:bodyPr wrap="square" rtlCol="0">
            <a:spAutoFit/>
          </a:bodyPr>
          <a:lstStyle/>
          <a:p>
            <a:r>
              <a:rPr lang="en-US" sz="4000" dirty="0">
                <a:latin typeface="Impact" panose="020B0806030902050204" pitchFamily="34" charset="0"/>
              </a:rPr>
              <a:t>TABLE OF CONTENTS</a:t>
            </a:r>
          </a:p>
        </p:txBody>
      </p:sp>
    </p:spTree>
    <p:extLst>
      <p:ext uri="{BB962C8B-B14F-4D97-AF65-F5344CB8AC3E}">
        <p14:creationId xmlns:p14="http://schemas.microsoft.com/office/powerpoint/2010/main" val="3753004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AE019154-58E8-4239-84FC-6370A3636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4" name="Rectangle 3">
            <a:extLst>
              <a:ext uri="{FF2B5EF4-FFF2-40B4-BE49-F238E27FC236}">
                <a16:creationId xmlns:a16="http://schemas.microsoft.com/office/drawing/2014/main" id="{7CD72FD7-2F2F-4FF1-9A81-867CE0740E4C}"/>
              </a:ext>
            </a:extLst>
          </p:cNvPr>
          <p:cNvSpPr/>
          <p:nvPr/>
        </p:nvSpPr>
        <p:spPr>
          <a:xfrm>
            <a:off x="0" y="1985554"/>
            <a:ext cx="3526971"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EE749"/>
              </a:highlight>
            </a:endParaRPr>
          </a:p>
        </p:txBody>
      </p:sp>
      <p:sp>
        <p:nvSpPr>
          <p:cNvPr id="5" name="TextBox 4">
            <a:extLst>
              <a:ext uri="{FF2B5EF4-FFF2-40B4-BE49-F238E27FC236}">
                <a16:creationId xmlns:a16="http://schemas.microsoft.com/office/drawing/2014/main" id="{4AE34138-5588-4EE5-B0E9-85F636AD9175}"/>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D.B.D. x 2 = ?</a:t>
            </a:r>
          </a:p>
        </p:txBody>
      </p:sp>
    </p:spTree>
    <p:extLst>
      <p:ext uri="{BB962C8B-B14F-4D97-AF65-F5344CB8AC3E}">
        <p14:creationId xmlns:p14="http://schemas.microsoft.com/office/powerpoint/2010/main" val="270480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C163A9E-B37F-4BDC-BC08-CB0C74457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4" name="Rectangle 3">
            <a:extLst>
              <a:ext uri="{FF2B5EF4-FFF2-40B4-BE49-F238E27FC236}">
                <a16:creationId xmlns:a16="http://schemas.microsoft.com/office/drawing/2014/main" id="{F6F0645D-9548-465F-9579-DFCE6C343C01}"/>
              </a:ext>
            </a:extLst>
          </p:cNvPr>
          <p:cNvSpPr/>
          <p:nvPr/>
        </p:nvSpPr>
        <p:spPr>
          <a:xfrm>
            <a:off x="0" y="1985554"/>
            <a:ext cx="3344091"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E37AC8F-43D8-4A8E-B96A-CAC46417923C}"/>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NEGOTIATING</a:t>
            </a:r>
          </a:p>
        </p:txBody>
      </p:sp>
    </p:spTree>
    <p:extLst>
      <p:ext uri="{BB962C8B-B14F-4D97-AF65-F5344CB8AC3E}">
        <p14:creationId xmlns:p14="http://schemas.microsoft.com/office/powerpoint/2010/main" val="2082287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0D501B65-733B-4C7B-878B-6B0BD5A9A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4" name="Rectangle 3">
            <a:extLst>
              <a:ext uri="{FF2B5EF4-FFF2-40B4-BE49-F238E27FC236}">
                <a16:creationId xmlns:a16="http://schemas.microsoft.com/office/drawing/2014/main" id="{3E45F8A3-B37C-448C-851E-6ADC6B67C05F}"/>
              </a:ext>
            </a:extLst>
          </p:cNvPr>
          <p:cNvSpPr/>
          <p:nvPr/>
        </p:nvSpPr>
        <p:spPr>
          <a:xfrm>
            <a:off x="0" y="1985554"/>
            <a:ext cx="7315202"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EE0578-2740-4C3F-98CB-D9DF6D26836B}"/>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DEALING WITH BUYER’S REMORSE</a:t>
            </a:r>
          </a:p>
        </p:txBody>
      </p:sp>
    </p:spTree>
    <p:extLst>
      <p:ext uri="{BB962C8B-B14F-4D97-AF65-F5344CB8AC3E}">
        <p14:creationId xmlns:p14="http://schemas.microsoft.com/office/powerpoint/2010/main" val="2994352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62D45AE4-2100-411F-9274-6FB0D557C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4" name="Rectangle 3">
            <a:extLst>
              <a:ext uri="{FF2B5EF4-FFF2-40B4-BE49-F238E27FC236}">
                <a16:creationId xmlns:a16="http://schemas.microsoft.com/office/drawing/2014/main" id="{2571A321-D8B1-48D9-9595-BB85A041FC9A}"/>
              </a:ext>
            </a:extLst>
          </p:cNvPr>
          <p:cNvSpPr/>
          <p:nvPr/>
        </p:nvSpPr>
        <p:spPr>
          <a:xfrm>
            <a:off x="0" y="1985554"/>
            <a:ext cx="6348549"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A33B64B-D552-4A08-BE73-0C7A491BF445}"/>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WHAT’S THAT IN YOUR EAR?!</a:t>
            </a:r>
          </a:p>
        </p:txBody>
      </p:sp>
    </p:spTree>
    <p:extLst>
      <p:ext uri="{BB962C8B-B14F-4D97-AF65-F5344CB8AC3E}">
        <p14:creationId xmlns:p14="http://schemas.microsoft.com/office/powerpoint/2010/main" val="919567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F7A0E87-5B1F-4A57-B932-5A7460798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4" name="Rectangle 3">
            <a:extLst>
              <a:ext uri="{FF2B5EF4-FFF2-40B4-BE49-F238E27FC236}">
                <a16:creationId xmlns:a16="http://schemas.microsoft.com/office/drawing/2014/main" id="{7136055F-4E1F-479B-B7F5-43AC09FE6362}"/>
              </a:ext>
            </a:extLst>
          </p:cNvPr>
          <p:cNvSpPr/>
          <p:nvPr/>
        </p:nvSpPr>
        <p:spPr>
          <a:xfrm>
            <a:off x="0" y="1985554"/>
            <a:ext cx="6818811"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3FD949-1970-4982-8A91-FDDFBD46E17B}"/>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HOW EARNEST IS YOUR BUYER?</a:t>
            </a:r>
          </a:p>
        </p:txBody>
      </p:sp>
    </p:spTree>
    <p:extLst>
      <p:ext uri="{BB962C8B-B14F-4D97-AF65-F5344CB8AC3E}">
        <p14:creationId xmlns:p14="http://schemas.microsoft.com/office/powerpoint/2010/main" val="4130528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B7B647F-153A-4C5D-BFFA-EDB5AE815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4" name="Rectangle 3">
            <a:extLst>
              <a:ext uri="{FF2B5EF4-FFF2-40B4-BE49-F238E27FC236}">
                <a16:creationId xmlns:a16="http://schemas.microsoft.com/office/drawing/2014/main" id="{0EBB4C09-CA3B-4DC7-9C9F-170EF7DEC838}"/>
              </a:ext>
            </a:extLst>
          </p:cNvPr>
          <p:cNvSpPr/>
          <p:nvPr/>
        </p:nvSpPr>
        <p:spPr>
          <a:xfrm>
            <a:off x="0" y="1854926"/>
            <a:ext cx="5969726" cy="1201782"/>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BAF1CF1-AD38-4235-998B-1903D5FD3E6F}"/>
              </a:ext>
            </a:extLst>
          </p:cNvPr>
          <p:cNvSpPr txBox="1"/>
          <p:nvPr/>
        </p:nvSpPr>
        <p:spPr>
          <a:xfrm>
            <a:off x="457198" y="1815734"/>
            <a:ext cx="6701247" cy="1323439"/>
          </a:xfrm>
          <a:prstGeom prst="rect">
            <a:avLst/>
          </a:prstGeom>
          <a:noFill/>
        </p:spPr>
        <p:txBody>
          <a:bodyPr wrap="square" rtlCol="0">
            <a:spAutoFit/>
          </a:bodyPr>
          <a:lstStyle/>
          <a:p>
            <a:r>
              <a:rPr lang="en-US" sz="4000" dirty="0">
                <a:latin typeface="Impact" panose="020B0806030902050204" pitchFamily="34" charset="0"/>
              </a:rPr>
              <a:t>YOU CAN’T DO EVERYTHING YOURSELF</a:t>
            </a:r>
          </a:p>
        </p:txBody>
      </p:sp>
    </p:spTree>
    <p:extLst>
      <p:ext uri="{BB962C8B-B14F-4D97-AF65-F5344CB8AC3E}">
        <p14:creationId xmlns:p14="http://schemas.microsoft.com/office/powerpoint/2010/main" val="58203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6C49DD1-F68D-4FE7-9232-48623BF07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Rectangle 5">
            <a:extLst>
              <a:ext uri="{FF2B5EF4-FFF2-40B4-BE49-F238E27FC236}">
                <a16:creationId xmlns:a16="http://schemas.microsoft.com/office/drawing/2014/main" id="{03E7BF1E-2C8D-4DBE-88E0-A67650B62DBA}"/>
              </a:ext>
            </a:extLst>
          </p:cNvPr>
          <p:cNvSpPr/>
          <p:nvPr/>
        </p:nvSpPr>
        <p:spPr>
          <a:xfrm>
            <a:off x="0" y="1985554"/>
            <a:ext cx="7485017"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DF8A120-B3B6-4529-BD20-C8BA06D24420}"/>
              </a:ext>
            </a:extLst>
          </p:cNvPr>
          <p:cNvSpPr txBox="1"/>
          <p:nvPr/>
        </p:nvSpPr>
        <p:spPr>
          <a:xfrm>
            <a:off x="457198" y="2207621"/>
            <a:ext cx="7027819" cy="707886"/>
          </a:xfrm>
          <a:prstGeom prst="rect">
            <a:avLst/>
          </a:prstGeom>
          <a:noFill/>
        </p:spPr>
        <p:txBody>
          <a:bodyPr wrap="square" rtlCol="0">
            <a:spAutoFit/>
          </a:bodyPr>
          <a:lstStyle/>
          <a:p>
            <a:r>
              <a:rPr lang="en-US" sz="4000" dirty="0">
                <a:latin typeface="Impact" panose="020B0806030902050204" pitchFamily="34" charset="0"/>
              </a:rPr>
              <a:t>DEALING WITH INSPECTION ISSUES</a:t>
            </a:r>
          </a:p>
        </p:txBody>
      </p:sp>
    </p:spTree>
    <p:extLst>
      <p:ext uri="{BB962C8B-B14F-4D97-AF65-F5344CB8AC3E}">
        <p14:creationId xmlns:p14="http://schemas.microsoft.com/office/powerpoint/2010/main" val="2078157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F36E730-8EEE-4749-B3D7-C5E274665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4" name="Rectangle 3">
            <a:extLst>
              <a:ext uri="{FF2B5EF4-FFF2-40B4-BE49-F238E27FC236}">
                <a16:creationId xmlns:a16="http://schemas.microsoft.com/office/drawing/2014/main" id="{76573C9B-8FAB-4E2D-944C-9882E26DF5EF}"/>
              </a:ext>
            </a:extLst>
          </p:cNvPr>
          <p:cNvSpPr/>
          <p:nvPr/>
        </p:nvSpPr>
        <p:spPr>
          <a:xfrm>
            <a:off x="0" y="1985554"/>
            <a:ext cx="6701247"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FC51370-A2C2-4F15-8579-2DB04B2B79C1}"/>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DEALING WITH THE APPRAISAL</a:t>
            </a:r>
          </a:p>
        </p:txBody>
      </p:sp>
    </p:spTree>
    <p:extLst>
      <p:ext uri="{BB962C8B-B14F-4D97-AF65-F5344CB8AC3E}">
        <p14:creationId xmlns:p14="http://schemas.microsoft.com/office/powerpoint/2010/main" val="643183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952D083-404B-40FB-97CF-3DDA92E36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4" name="Rectangle 3">
            <a:extLst>
              <a:ext uri="{FF2B5EF4-FFF2-40B4-BE49-F238E27FC236}">
                <a16:creationId xmlns:a16="http://schemas.microsoft.com/office/drawing/2014/main" id="{11B747A9-196F-492B-AFE9-7484B8A6EC84}"/>
              </a:ext>
            </a:extLst>
          </p:cNvPr>
          <p:cNvSpPr/>
          <p:nvPr/>
        </p:nvSpPr>
        <p:spPr>
          <a:xfrm>
            <a:off x="0" y="1854926"/>
            <a:ext cx="5408023" cy="1201782"/>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6B029C1-141C-4C7F-B922-9AD8FC1BB02B}"/>
              </a:ext>
            </a:extLst>
          </p:cNvPr>
          <p:cNvSpPr txBox="1"/>
          <p:nvPr/>
        </p:nvSpPr>
        <p:spPr>
          <a:xfrm>
            <a:off x="457198" y="1802669"/>
            <a:ext cx="6701247" cy="1323439"/>
          </a:xfrm>
          <a:prstGeom prst="rect">
            <a:avLst/>
          </a:prstGeom>
          <a:noFill/>
        </p:spPr>
        <p:txBody>
          <a:bodyPr wrap="square" rtlCol="0">
            <a:spAutoFit/>
          </a:bodyPr>
          <a:lstStyle/>
          <a:p>
            <a:r>
              <a:rPr lang="en-US" sz="4000" dirty="0">
                <a:latin typeface="Impact" panose="020B0806030902050204" pitchFamily="34" charset="0"/>
              </a:rPr>
              <a:t>STAYING ON TOP OF THE MORTGAGE PROCESS</a:t>
            </a:r>
          </a:p>
        </p:txBody>
      </p:sp>
    </p:spTree>
    <p:extLst>
      <p:ext uri="{BB962C8B-B14F-4D97-AF65-F5344CB8AC3E}">
        <p14:creationId xmlns:p14="http://schemas.microsoft.com/office/powerpoint/2010/main" val="188757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4AEBF55-2D96-469A-91AC-EE099233B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4" name="Rectangle 3">
            <a:extLst>
              <a:ext uri="{FF2B5EF4-FFF2-40B4-BE49-F238E27FC236}">
                <a16:creationId xmlns:a16="http://schemas.microsoft.com/office/drawing/2014/main" id="{9607E62C-7ACA-426D-8684-D688EBAADD6B}"/>
              </a:ext>
            </a:extLst>
          </p:cNvPr>
          <p:cNvSpPr/>
          <p:nvPr/>
        </p:nvSpPr>
        <p:spPr>
          <a:xfrm>
            <a:off x="0" y="1854926"/>
            <a:ext cx="6871063" cy="1201782"/>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BAF65BC-F712-4D60-BB37-CBFD9E7213A2}"/>
              </a:ext>
            </a:extLst>
          </p:cNvPr>
          <p:cNvSpPr txBox="1"/>
          <p:nvPr/>
        </p:nvSpPr>
        <p:spPr>
          <a:xfrm>
            <a:off x="457198" y="1815732"/>
            <a:ext cx="6701247" cy="1323439"/>
          </a:xfrm>
          <a:prstGeom prst="rect">
            <a:avLst/>
          </a:prstGeom>
          <a:noFill/>
        </p:spPr>
        <p:txBody>
          <a:bodyPr wrap="square" rtlCol="0">
            <a:spAutoFit/>
          </a:bodyPr>
          <a:lstStyle/>
          <a:p>
            <a:r>
              <a:rPr lang="en-US" sz="4000" dirty="0">
                <a:latin typeface="Impact" panose="020B0806030902050204" pitchFamily="34" charset="0"/>
              </a:rPr>
              <a:t>DON’T FORGET TOWN CERTIFICATIONS/INSPECTIONS</a:t>
            </a:r>
          </a:p>
        </p:txBody>
      </p:sp>
    </p:spTree>
    <p:extLst>
      <p:ext uri="{BB962C8B-B14F-4D97-AF65-F5344CB8AC3E}">
        <p14:creationId xmlns:p14="http://schemas.microsoft.com/office/powerpoint/2010/main" val="227547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9D3084C-A8D2-4B22-A1D3-300E7002E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8" name="Rectangle 7">
            <a:extLst>
              <a:ext uri="{FF2B5EF4-FFF2-40B4-BE49-F238E27FC236}">
                <a16:creationId xmlns:a16="http://schemas.microsoft.com/office/drawing/2014/main" id="{F78BC197-C5CB-40E3-AC4E-A5CEF85030CA}"/>
              </a:ext>
            </a:extLst>
          </p:cNvPr>
          <p:cNvSpPr/>
          <p:nvPr/>
        </p:nvSpPr>
        <p:spPr>
          <a:xfrm>
            <a:off x="-1" y="1985554"/>
            <a:ext cx="7158445"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7" name="TextBox 6">
            <a:extLst>
              <a:ext uri="{FF2B5EF4-FFF2-40B4-BE49-F238E27FC236}">
                <a16:creationId xmlns:a16="http://schemas.microsoft.com/office/drawing/2014/main" id="{A30EEC54-1397-41A0-B742-A8A3A9DDADD4}"/>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PREFACE/AGENTS POINT OF VIEW</a:t>
            </a:r>
          </a:p>
        </p:txBody>
      </p:sp>
    </p:spTree>
    <p:extLst>
      <p:ext uri="{BB962C8B-B14F-4D97-AF65-F5344CB8AC3E}">
        <p14:creationId xmlns:p14="http://schemas.microsoft.com/office/powerpoint/2010/main" val="4282648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1124086-DDAD-4038-9055-967CF158E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4" name="Rectangle 3">
            <a:extLst>
              <a:ext uri="{FF2B5EF4-FFF2-40B4-BE49-F238E27FC236}">
                <a16:creationId xmlns:a16="http://schemas.microsoft.com/office/drawing/2014/main" id="{66630AAA-FAAE-429B-A9F8-01A6672D069E}"/>
              </a:ext>
            </a:extLst>
          </p:cNvPr>
          <p:cNvSpPr/>
          <p:nvPr/>
        </p:nvSpPr>
        <p:spPr>
          <a:xfrm>
            <a:off x="0" y="1985554"/>
            <a:ext cx="7419703"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A9A1C1-2AC1-45CA-A68F-AEDF980944C3}"/>
              </a:ext>
            </a:extLst>
          </p:cNvPr>
          <p:cNvSpPr txBox="1"/>
          <p:nvPr/>
        </p:nvSpPr>
        <p:spPr>
          <a:xfrm>
            <a:off x="457198" y="2207621"/>
            <a:ext cx="6962505" cy="707886"/>
          </a:xfrm>
          <a:prstGeom prst="rect">
            <a:avLst/>
          </a:prstGeom>
          <a:noFill/>
        </p:spPr>
        <p:txBody>
          <a:bodyPr wrap="square" rtlCol="0">
            <a:spAutoFit/>
          </a:bodyPr>
          <a:lstStyle/>
          <a:p>
            <a:r>
              <a:rPr lang="en-US" sz="4000" dirty="0">
                <a:latin typeface="Impact" panose="020B0806030902050204" pitchFamily="34" charset="0"/>
              </a:rPr>
              <a:t>IF YOU’RE NOT HAVING ANY LUCK …</a:t>
            </a:r>
          </a:p>
        </p:txBody>
      </p:sp>
    </p:spTree>
    <p:extLst>
      <p:ext uri="{BB962C8B-B14F-4D97-AF65-F5344CB8AC3E}">
        <p14:creationId xmlns:p14="http://schemas.microsoft.com/office/powerpoint/2010/main" val="1101468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813994A1-F11C-490C-AD65-919DD7E5C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TextBox 5">
            <a:extLst>
              <a:ext uri="{FF2B5EF4-FFF2-40B4-BE49-F238E27FC236}">
                <a16:creationId xmlns:a16="http://schemas.microsoft.com/office/drawing/2014/main" id="{2E6F3892-7D4D-4B82-AE6A-54BF1694666F}"/>
              </a:ext>
            </a:extLst>
          </p:cNvPr>
          <p:cNvSpPr txBox="1"/>
          <p:nvPr/>
        </p:nvSpPr>
        <p:spPr>
          <a:xfrm>
            <a:off x="1332411" y="3461657"/>
            <a:ext cx="5107577" cy="5509200"/>
          </a:xfrm>
          <a:prstGeom prst="rect">
            <a:avLst/>
          </a:prstGeom>
          <a:noFill/>
        </p:spPr>
        <p:txBody>
          <a:bodyPr wrap="square" rtlCol="0">
            <a:spAutoFit/>
          </a:bodyPr>
          <a:lstStyle/>
          <a:p>
            <a:r>
              <a:rPr lang="en-US" sz="1100" b="0" i="0" u="none" strike="noStrike" dirty="0">
                <a:solidFill>
                  <a:srgbClr val="231F20"/>
                </a:solidFill>
                <a:effectLst/>
              </a:rPr>
              <a:t>ABC Realty Group</a:t>
            </a:r>
            <a:endParaRPr lang="en-US" sz="1100" dirty="0">
              <a:solidFill>
                <a:srgbClr val="231F20"/>
              </a:solidFill>
              <a:effectLst/>
            </a:endParaRPr>
          </a:p>
          <a:p>
            <a:r>
              <a:rPr lang="en-US" sz="1100" b="0" i="0" u="none" strike="noStrike" dirty="0">
                <a:solidFill>
                  <a:srgbClr val="231F20"/>
                </a:solidFill>
                <a:effectLst/>
              </a:rPr>
              <a:t>805-555-5555</a:t>
            </a:r>
            <a:endParaRPr lang="en-US" sz="1100" dirty="0">
              <a:solidFill>
                <a:srgbClr val="231F20"/>
              </a:solidFill>
              <a:effectLst/>
            </a:endParaRPr>
          </a:p>
          <a:p>
            <a:r>
              <a:rPr lang="en-US" sz="1100" b="0" i="0" u="none" strike="noStrike" dirty="0">
                <a:solidFill>
                  <a:srgbClr val="231F20"/>
                </a:solidFill>
                <a:effectLst/>
              </a:rPr>
              <a:t>info@ABCRealtyGroup.com</a:t>
            </a:r>
            <a:endParaRPr lang="en-US" sz="1100" dirty="0">
              <a:solidFill>
                <a:srgbClr val="231F20"/>
              </a:solidFill>
              <a:effectLst/>
            </a:endParaRPr>
          </a:p>
          <a:p>
            <a:r>
              <a:rPr lang="en-US" sz="1100" b="0" i="0" u="none" strike="noStrike" dirty="0">
                <a:solidFill>
                  <a:srgbClr val="231F20"/>
                </a:solidFill>
                <a:effectLst/>
                <a:hlinkClick r:id="rId3"/>
              </a:rPr>
              <a:t>www.ABCRealtyGroup.com</a:t>
            </a:r>
            <a:endParaRPr lang="en-US" sz="1100" b="0" i="0" u="none" strike="noStrike" dirty="0">
              <a:solidFill>
                <a:srgbClr val="231F20"/>
              </a:solidFill>
              <a:effectLst/>
            </a:endParaRPr>
          </a:p>
          <a:p>
            <a:endParaRPr lang="en-US" sz="1100" dirty="0">
              <a:solidFill>
                <a:srgbClr val="231F20"/>
              </a:solidFill>
              <a:effectLst/>
            </a:endParaRPr>
          </a:p>
          <a:p>
            <a:r>
              <a:rPr lang="en-US" sz="1100" b="0" i="0" u="none" strike="noStrike" dirty="0">
                <a:solidFill>
                  <a:srgbClr val="231F20"/>
                </a:solidFill>
                <a:effectLst/>
              </a:rPr>
              <a:t>We are a team of agents with over 40 years of combined experience. Our clients are the center of all we do in our business and we strive to make each transaction seamless. As a team we will communicate throughout the transaction and advocate for our clients.</a:t>
            </a:r>
          </a:p>
          <a:p>
            <a:endParaRPr lang="en-US" sz="1100" dirty="0">
              <a:solidFill>
                <a:srgbClr val="231F20"/>
              </a:solidFill>
              <a:effectLst/>
            </a:endParaRPr>
          </a:p>
          <a:p>
            <a:r>
              <a:rPr lang="en-US" sz="1100" b="0" i="0" u="none" strike="noStrike" dirty="0">
                <a:solidFill>
                  <a:srgbClr val="231F20"/>
                </a:solidFill>
                <a:effectLst/>
              </a:rPr>
              <a:t>We are a team of compassionate individuals made stronger by our faith, family and friendships. We support our community in which we live and work through action and deeds.</a:t>
            </a:r>
          </a:p>
          <a:p>
            <a:endParaRPr lang="en-US" sz="1100" dirty="0">
              <a:solidFill>
                <a:srgbClr val="231F20"/>
              </a:solidFill>
              <a:effectLst/>
            </a:endParaRPr>
          </a:p>
          <a:p>
            <a:r>
              <a:rPr lang="en-US" sz="1100" b="0" i="0" u="none" strike="noStrike" dirty="0">
                <a:solidFill>
                  <a:srgbClr val="231F20"/>
                </a:solidFill>
                <a:effectLst/>
              </a:rPr>
              <a:t>Our philosophy:</a:t>
            </a:r>
            <a:endParaRPr lang="en-US" sz="1100" dirty="0">
              <a:solidFill>
                <a:srgbClr val="231F20"/>
              </a:solidFill>
              <a:effectLst/>
            </a:endParaRPr>
          </a:p>
          <a:p>
            <a:r>
              <a:rPr lang="en-US" sz="1100" b="0" i="0" u="none" strike="noStrike" dirty="0">
                <a:solidFill>
                  <a:srgbClr val="231F20"/>
                </a:solidFill>
                <a:effectLst/>
              </a:rPr>
              <a:t>We believe the role as your Realtors® is to guide you through the buying or selling process, taking the time to make sure you understand every step of the transaction.</a:t>
            </a:r>
          </a:p>
          <a:p>
            <a:endParaRPr lang="en-US" sz="1100" dirty="0">
              <a:solidFill>
                <a:srgbClr val="231F20"/>
              </a:solidFill>
              <a:effectLst/>
            </a:endParaRPr>
          </a:p>
          <a:p>
            <a:r>
              <a:rPr lang="en-US" sz="1100" b="0" i="0" u="none" strike="noStrike" dirty="0">
                <a:solidFill>
                  <a:srgbClr val="231F20"/>
                </a:solidFill>
                <a:effectLst/>
              </a:rPr>
              <a:t>Comprehensive knowledge of the area:</a:t>
            </a:r>
            <a:endParaRPr lang="en-US" sz="1100" dirty="0">
              <a:solidFill>
                <a:srgbClr val="231F20"/>
              </a:solidFill>
              <a:effectLst/>
            </a:endParaRPr>
          </a:p>
          <a:p>
            <a:r>
              <a:rPr lang="en-US" sz="1100" b="0" i="0" u="none" strike="noStrike" dirty="0">
                <a:solidFill>
                  <a:srgbClr val="231F20"/>
                </a:solidFill>
                <a:effectLst/>
              </a:rPr>
              <a:t>Being residents of the area, we know the local communities very well and have extensive real estate experience. This in-depth knowledge of the area and the real estate market can help you make the most informed decisions.</a:t>
            </a:r>
          </a:p>
          <a:p>
            <a:endParaRPr lang="en-US" sz="1100" dirty="0">
              <a:solidFill>
                <a:srgbClr val="231F20"/>
              </a:solidFill>
              <a:effectLst/>
            </a:endParaRPr>
          </a:p>
          <a:p>
            <a:r>
              <a:rPr lang="en-US" sz="1100" b="0" i="0" u="none" strike="noStrike" dirty="0">
                <a:solidFill>
                  <a:srgbClr val="231F20"/>
                </a:solidFill>
                <a:effectLst/>
              </a:rPr>
              <a:t>Committed to ongoing training:</a:t>
            </a:r>
            <a:endParaRPr lang="en-US" sz="1100" dirty="0">
              <a:solidFill>
                <a:srgbClr val="231F20"/>
              </a:solidFill>
              <a:effectLst/>
            </a:endParaRPr>
          </a:p>
          <a:p>
            <a:r>
              <a:rPr lang="en-US" sz="1100" b="0" i="0" u="none" strike="noStrike" dirty="0">
                <a:solidFill>
                  <a:srgbClr val="231F20"/>
                </a:solidFill>
                <a:effectLst/>
              </a:rPr>
              <a:t>A wide variety of continuing training helps us deliver high-quality services to our customers and clients.</a:t>
            </a:r>
          </a:p>
          <a:p>
            <a:endParaRPr lang="en-US" sz="1100" dirty="0">
              <a:solidFill>
                <a:srgbClr val="231F20"/>
              </a:solidFill>
              <a:effectLst/>
            </a:endParaRPr>
          </a:p>
          <a:p>
            <a:r>
              <a:rPr lang="en-US" sz="1100" b="0" i="0" u="none" strike="noStrike" dirty="0">
                <a:solidFill>
                  <a:srgbClr val="231F20"/>
                </a:solidFill>
                <a:effectLst/>
              </a:rPr>
              <a:t>Dedicated to your needs:</a:t>
            </a:r>
            <a:endParaRPr lang="en-US" sz="1100" dirty="0">
              <a:solidFill>
                <a:srgbClr val="231F20"/>
              </a:solidFill>
              <a:effectLst/>
            </a:endParaRPr>
          </a:p>
          <a:p>
            <a:r>
              <a:rPr lang="en-US" sz="1100" b="0" i="0" u="none" strike="noStrike" dirty="0">
                <a:solidFill>
                  <a:srgbClr val="231F20"/>
                </a:solidFill>
                <a:effectLst/>
              </a:rPr>
              <a:t>Because real estate transactions don't stick to regular business hours, we are available seven days a week, coming in early and staying as late as necessary to get the job done.</a:t>
            </a:r>
            <a:endParaRPr lang="en-US" sz="1100" dirty="0">
              <a:solidFill>
                <a:srgbClr val="231F20"/>
              </a:solidFill>
              <a:effectLst/>
            </a:endParaRPr>
          </a:p>
          <a:p>
            <a:endParaRPr lang="en-US" sz="1100" dirty="0"/>
          </a:p>
        </p:txBody>
      </p:sp>
      <p:sp>
        <p:nvSpPr>
          <p:cNvPr id="4" name="Rectangle 3">
            <a:extLst>
              <a:ext uri="{FF2B5EF4-FFF2-40B4-BE49-F238E27FC236}">
                <a16:creationId xmlns:a16="http://schemas.microsoft.com/office/drawing/2014/main" id="{4B3009B9-40C5-4A71-8246-3A02FD25E5CA}"/>
              </a:ext>
            </a:extLst>
          </p:cNvPr>
          <p:cNvSpPr/>
          <p:nvPr/>
        </p:nvSpPr>
        <p:spPr>
          <a:xfrm>
            <a:off x="0" y="1985554"/>
            <a:ext cx="7197634"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8CDE5C-0EAD-40A6-92C9-200CFE62FC03}"/>
              </a:ext>
            </a:extLst>
          </p:cNvPr>
          <p:cNvSpPr txBox="1"/>
          <p:nvPr/>
        </p:nvSpPr>
        <p:spPr>
          <a:xfrm>
            <a:off x="457198" y="2207621"/>
            <a:ext cx="9185041" cy="707886"/>
          </a:xfrm>
          <a:prstGeom prst="rect">
            <a:avLst/>
          </a:prstGeom>
          <a:noFill/>
        </p:spPr>
        <p:txBody>
          <a:bodyPr wrap="square" rtlCol="0">
            <a:spAutoFit/>
          </a:bodyPr>
          <a:lstStyle/>
          <a:p>
            <a:r>
              <a:rPr lang="en-US" sz="4000" dirty="0">
                <a:latin typeface="Impact" panose="020B0806030902050204" pitchFamily="34" charset="0"/>
              </a:rPr>
              <a:t>CONTACT US</a:t>
            </a:r>
          </a:p>
        </p:txBody>
      </p:sp>
    </p:spTree>
    <p:extLst>
      <p:ext uri="{BB962C8B-B14F-4D97-AF65-F5344CB8AC3E}">
        <p14:creationId xmlns:p14="http://schemas.microsoft.com/office/powerpoint/2010/main" val="332323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C1321C9-1DF7-4188-AF66-CCBB98E93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Rectangle 5">
            <a:extLst>
              <a:ext uri="{FF2B5EF4-FFF2-40B4-BE49-F238E27FC236}">
                <a16:creationId xmlns:a16="http://schemas.microsoft.com/office/drawing/2014/main" id="{1071C2DF-B9EC-4FD1-8F47-C6B1B8487BDB}"/>
              </a:ext>
            </a:extLst>
          </p:cNvPr>
          <p:cNvSpPr/>
          <p:nvPr/>
        </p:nvSpPr>
        <p:spPr>
          <a:xfrm>
            <a:off x="-1" y="1985554"/>
            <a:ext cx="7158445"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4" name="TextBox 3">
            <a:extLst>
              <a:ext uri="{FF2B5EF4-FFF2-40B4-BE49-F238E27FC236}">
                <a16:creationId xmlns:a16="http://schemas.microsoft.com/office/drawing/2014/main" id="{955F885C-4DA2-40F5-9ECE-F374C8A6A3C8}"/>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PREFACE/AGENTS POINT OF VIEW</a:t>
            </a:r>
          </a:p>
        </p:txBody>
      </p:sp>
    </p:spTree>
    <p:extLst>
      <p:ext uri="{BB962C8B-B14F-4D97-AF65-F5344CB8AC3E}">
        <p14:creationId xmlns:p14="http://schemas.microsoft.com/office/powerpoint/2010/main" val="415036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E253C85D-85A5-4365-973F-B5E3F7BD1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Rectangle 5">
            <a:extLst>
              <a:ext uri="{FF2B5EF4-FFF2-40B4-BE49-F238E27FC236}">
                <a16:creationId xmlns:a16="http://schemas.microsoft.com/office/drawing/2014/main" id="{66E86EEB-4B66-45CB-9FE8-9B6F140976D3}"/>
              </a:ext>
            </a:extLst>
          </p:cNvPr>
          <p:cNvSpPr/>
          <p:nvPr/>
        </p:nvSpPr>
        <p:spPr>
          <a:xfrm>
            <a:off x="0" y="1985554"/>
            <a:ext cx="4833257"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5" name="TextBox 4">
            <a:extLst>
              <a:ext uri="{FF2B5EF4-FFF2-40B4-BE49-F238E27FC236}">
                <a16:creationId xmlns:a16="http://schemas.microsoft.com/office/drawing/2014/main" id="{94F35E00-43B3-4278-B881-8BF81F325980}"/>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PRICING YOUR HOME</a:t>
            </a:r>
          </a:p>
        </p:txBody>
      </p:sp>
    </p:spTree>
    <p:extLst>
      <p:ext uri="{BB962C8B-B14F-4D97-AF65-F5344CB8AC3E}">
        <p14:creationId xmlns:p14="http://schemas.microsoft.com/office/powerpoint/2010/main" val="418371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0F6C5C91-9C94-45F8-8CB6-11C03C750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Rectangle 5">
            <a:extLst>
              <a:ext uri="{FF2B5EF4-FFF2-40B4-BE49-F238E27FC236}">
                <a16:creationId xmlns:a16="http://schemas.microsoft.com/office/drawing/2014/main" id="{58FA2943-3BD6-4B9C-96DC-F61816EB1D29}"/>
              </a:ext>
            </a:extLst>
          </p:cNvPr>
          <p:cNvSpPr/>
          <p:nvPr/>
        </p:nvSpPr>
        <p:spPr>
          <a:xfrm>
            <a:off x="0" y="1985554"/>
            <a:ext cx="5251269"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5" name="TextBox 4">
            <a:extLst>
              <a:ext uri="{FF2B5EF4-FFF2-40B4-BE49-F238E27FC236}">
                <a16:creationId xmlns:a16="http://schemas.microsoft.com/office/drawing/2014/main" id="{E884351F-6D6D-45E1-91D7-6A779727A271}"/>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GOING ON THE MARKET</a:t>
            </a:r>
          </a:p>
        </p:txBody>
      </p:sp>
    </p:spTree>
    <p:extLst>
      <p:ext uri="{BB962C8B-B14F-4D97-AF65-F5344CB8AC3E}">
        <p14:creationId xmlns:p14="http://schemas.microsoft.com/office/powerpoint/2010/main" val="314578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BA33E793-714D-4D26-B3CD-F0F419999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Rectangle 5">
            <a:extLst>
              <a:ext uri="{FF2B5EF4-FFF2-40B4-BE49-F238E27FC236}">
                <a16:creationId xmlns:a16="http://schemas.microsoft.com/office/drawing/2014/main" id="{D3BEB7E3-61D1-4D24-81A1-E4155E13DCA4}"/>
              </a:ext>
            </a:extLst>
          </p:cNvPr>
          <p:cNvSpPr/>
          <p:nvPr/>
        </p:nvSpPr>
        <p:spPr>
          <a:xfrm>
            <a:off x="0" y="1776547"/>
            <a:ext cx="5839097" cy="1280161"/>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5" name="TextBox 4">
            <a:extLst>
              <a:ext uri="{FF2B5EF4-FFF2-40B4-BE49-F238E27FC236}">
                <a16:creationId xmlns:a16="http://schemas.microsoft.com/office/drawing/2014/main" id="{E9DD2613-D463-42FC-AE13-82C0A3B65717}"/>
              </a:ext>
            </a:extLst>
          </p:cNvPr>
          <p:cNvSpPr txBox="1"/>
          <p:nvPr/>
        </p:nvSpPr>
        <p:spPr>
          <a:xfrm>
            <a:off x="457199" y="1776547"/>
            <a:ext cx="5277396" cy="1323439"/>
          </a:xfrm>
          <a:prstGeom prst="rect">
            <a:avLst/>
          </a:prstGeom>
          <a:noFill/>
        </p:spPr>
        <p:txBody>
          <a:bodyPr wrap="square" rtlCol="0">
            <a:spAutoFit/>
          </a:bodyPr>
          <a:lstStyle/>
          <a:p>
            <a:r>
              <a:rPr lang="en-US" sz="4000" dirty="0">
                <a:latin typeface="Impact" panose="020B0806030902050204" pitchFamily="34" charset="0"/>
              </a:rPr>
              <a:t>THE DOWNSIDES OF USING THE MLS AS A FSBO</a:t>
            </a:r>
          </a:p>
        </p:txBody>
      </p:sp>
    </p:spTree>
    <p:extLst>
      <p:ext uri="{BB962C8B-B14F-4D97-AF65-F5344CB8AC3E}">
        <p14:creationId xmlns:p14="http://schemas.microsoft.com/office/powerpoint/2010/main" val="35440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48A67E70-D851-4DDF-9A45-3166752DD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Rectangle 5">
            <a:extLst>
              <a:ext uri="{FF2B5EF4-FFF2-40B4-BE49-F238E27FC236}">
                <a16:creationId xmlns:a16="http://schemas.microsoft.com/office/drawing/2014/main" id="{002960A4-FE06-43F6-8241-7A86F85B19CC}"/>
              </a:ext>
            </a:extLst>
          </p:cNvPr>
          <p:cNvSpPr/>
          <p:nvPr/>
        </p:nvSpPr>
        <p:spPr>
          <a:xfrm>
            <a:off x="0" y="1985554"/>
            <a:ext cx="3984171"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5" name="TextBox 4">
            <a:extLst>
              <a:ext uri="{FF2B5EF4-FFF2-40B4-BE49-F238E27FC236}">
                <a16:creationId xmlns:a16="http://schemas.microsoft.com/office/drawing/2014/main" id="{65939D80-92A3-414A-870C-E31DC5FFD981}"/>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BE A TRUE FSBO</a:t>
            </a:r>
          </a:p>
        </p:txBody>
      </p:sp>
    </p:spTree>
    <p:extLst>
      <p:ext uri="{BB962C8B-B14F-4D97-AF65-F5344CB8AC3E}">
        <p14:creationId xmlns:p14="http://schemas.microsoft.com/office/powerpoint/2010/main" val="122838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5242886-B5B2-45C6-A3C8-9B604B729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7770114" cy="10058400"/>
          </a:xfrm>
          <a:prstGeom prst="rect">
            <a:avLst/>
          </a:prstGeom>
        </p:spPr>
      </p:pic>
      <p:sp>
        <p:nvSpPr>
          <p:cNvPr id="6" name="Rectangle 5">
            <a:extLst>
              <a:ext uri="{FF2B5EF4-FFF2-40B4-BE49-F238E27FC236}">
                <a16:creationId xmlns:a16="http://schemas.microsoft.com/office/drawing/2014/main" id="{24E2501D-598E-4DF9-B90A-32F791BE834C}"/>
              </a:ext>
            </a:extLst>
          </p:cNvPr>
          <p:cNvSpPr/>
          <p:nvPr/>
        </p:nvSpPr>
        <p:spPr>
          <a:xfrm>
            <a:off x="0" y="1985554"/>
            <a:ext cx="5251269" cy="1071154"/>
          </a:xfrm>
          <a:prstGeom prst="rect">
            <a:avLst/>
          </a:prstGeom>
          <a:solidFill>
            <a:srgbClr val="FEE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FF00"/>
              </a:highlight>
            </a:endParaRPr>
          </a:p>
        </p:txBody>
      </p:sp>
      <p:sp>
        <p:nvSpPr>
          <p:cNvPr id="5" name="TextBox 4">
            <a:extLst>
              <a:ext uri="{FF2B5EF4-FFF2-40B4-BE49-F238E27FC236}">
                <a16:creationId xmlns:a16="http://schemas.microsoft.com/office/drawing/2014/main" id="{726AFAEE-3166-41AA-93B0-E8F9DC68EBBF}"/>
              </a:ext>
            </a:extLst>
          </p:cNvPr>
          <p:cNvSpPr txBox="1"/>
          <p:nvPr/>
        </p:nvSpPr>
        <p:spPr>
          <a:xfrm>
            <a:off x="457198" y="2207621"/>
            <a:ext cx="6701247" cy="707886"/>
          </a:xfrm>
          <a:prstGeom prst="rect">
            <a:avLst/>
          </a:prstGeom>
          <a:noFill/>
        </p:spPr>
        <p:txBody>
          <a:bodyPr wrap="square" rtlCol="0">
            <a:spAutoFit/>
          </a:bodyPr>
          <a:lstStyle/>
          <a:p>
            <a:r>
              <a:rPr lang="en-US" sz="4000" dirty="0">
                <a:latin typeface="Impact" panose="020B0806030902050204" pitchFamily="34" charset="0"/>
              </a:rPr>
              <a:t>BE FAIR AND BE AWARE</a:t>
            </a:r>
          </a:p>
        </p:txBody>
      </p:sp>
    </p:spTree>
    <p:extLst>
      <p:ext uri="{BB962C8B-B14F-4D97-AF65-F5344CB8AC3E}">
        <p14:creationId xmlns:p14="http://schemas.microsoft.com/office/powerpoint/2010/main" val="8666735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TotalTime>
  <Words>396</Words>
  <Application>Microsoft Office PowerPoint</Application>
  <PresentationFormat>Custom</PresentationFormat>
  <Paragraphs>50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info@icenhowercoaching.com</dc:creator>
  <cp:lastModifiedBy>info@icenhowercoaching.com</cp:lastModifiedBy>
  <cp:revision>8</cp:revision>
  <dcterms:created xsi:type="dcterms:W3CDTF">2020-07-28T15:50:27Z</dcterms:created>
  <dcterms:modified xsi:type="dcterms:W3CDTF">2020-07-31T18:17:41Z</dcterms:modified>
</cp:coreProperties>
</file>